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>
        <p:scale>
          <a:sx n="87" d="100"/>
          <a:sy n="87" d="100"/>
        </p:scale>
        <p:origin x="-924" y="-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21.04.2019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geitgey/machine-learning-is-fun-part-4-modern-face-recognition-with-deep-learning-c3cffc121d78" TargetMode="External"/><Relationship Id="rId2" Type="http://schemas.openxmlformats.org/officeDocument/2006/relationships/hyperlink" Target="https://www.pyimagesearch.com/2018/06/18/face-recognition-with-opencv-python-and-deep-learn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geitgey/face_recogniti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rosebr1/imutil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imagesearch.com/2018/06/25/raspberry-pi-face-recognition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64242"/>
          </a:xfrm>
        </p:spPr>
        <p:txBody>
          <a:bodyPr>
            <a:normAutofit fontScale="90000"/>
          </a:bodyPr>
          <a:lstStyle/>
          <a:p>
            <a:r>
              <a:rPr lang="pt-BR">
                <a:cs typeface="Calibri Light"/>
              </a:rPr>
              <a:t>ETAPA </a:t>
            </a:r>
            <a:r>
              <a:rPr lang="pt-BR" smtClean="0">
                <a:cs typeface="Calibri Light"/>
              </a:rPr>
              <a:t>1 – </a:t>
            </a:r>
            <a:r>
              <a:rPr lang="pt-BR" dirty="0" smtClean="0">
                <a:cs typeface="Calibri Light"/>
              </a:rPr>
              <a:t>VISÃO</a:t>
            </a:r>
            <a:br>
              <a:rPr lang="pt-BR" dirty="0" smtClean="0">
                <a:cs typeface="Calibri Light"/>
              </a:rPr>
            </a:br>
            <a:r>
              <a:rPr lang="pt-BR" dirty="0" smtClean="0">
                <a:cs typeface="Calibri Light"/>
              </a:rPr>
              <a:t>NOITE</a:t>
            </a:r>
            <a:r>
              <a:rPr lang="de-DE" dirty="0" smtClean="0">
                <a:cs typeface="Calibri Light"/>
              </a:rPr>
              <a:t> </a:t>
            </a:r>
            <a:endParaRPr lang="de-DE" dirty="0">
              <a:cs typeface="Calibri Ligh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2264944"/>
            <a:ext cx="9144000" cy="432995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pt-BR" sz="2800" dirty="0" smtClean="0">
              <a:cs typeface="Calibri"/>
            </a:endParaRPr>
          </a:p>
          <a:p>
            <a:r>
              <a:rPr lang="pt-BR" sz="2800" dirty="0" smtClean="0">
                <a:cs typeface="Calibri"/>
              </a:rPr>
              <a:t>Gabriel </a:t>
            </a:r>
            <a:r>
              <a:rPr lang="pt-BR" sz="2800" dirty="0">
                <a:cs typeface="Calibri"/>
              </a:rPr>
              <a:t>Pinho
Jonathan paixão</a:t>
            </a:r>
          </a:p>
          <a:p>
            <a:r>
              <a:rPr lang="pt-BR" sz="2800" dirty="0">
                <a:cs typeface="Calibri"/>
              </a:rPr>
              <a:t>Matheus Bezerra</a:t>
            </a:r>
          </a:p>
          <a:p>
            <a:r>
              <a:rPr lang="pt-BR" sz="2800" dirty="0" err="1">
                <a:cs typeface="Calibri"/>
              </a:rPr>
              <a:t>Samuel Petroline</a:t>
            </a:r>
            <a:endParaRPr lang="de-DE" sz="2800" dirty="0" err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EDC778-49A3-48D3-836A-DEBF980DC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PASSOS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E6CCB5-22DC-47C1-871B-C74873457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85418"/>
            <a:ext cx="9601200" cy="51246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b="1"/>
              <a:t>1o. Passo - </a:t>
            </a:r>
            <a:r>
              <a:rPr lang="en-US" b="1" err="1"/>
              <a:t>Encontrando</a:t>
            </a:r>
            <a:r>
              <a:rPr lang="en-US" b="1"/>
              <a:t> o </a:t>
            </a:r>
            <a:r>
              <a:rPr lang="en-US" b="1" err="1"/>
              <a:t>rosto</a:t>
            </a:r>
            <a:r>
              <a:rPr lang="en-US" b="1"/>
              <a:t>:</a:t>
            </a:r>
            <a:r>
              <a:rPr lang="en-US" b="1" i="1"/>
              <a:t> </a:t>
            </a:r>
          </a:p>
          <a:p>
            <a:pPr marL="0" indent="0" algn="ctr">
              <a:buNone/>
            </a:pPr>
            <a:r>
              <a:rPr lang="en-US"/>
              <a:t>É </a:t>
            </a:r>
            <a:r>
              <a:rPr lang="en-US" err="1"/>
              <a:t>utilizado</a:t>
            </a:r>
            <a:r>
              <a:rPr lang="en-US"/>
              <a:t> um </a:t>
            </a:r>
            <a:r>
              <a:rPr lang="en-US" err="1"/>
              <a:t>algoritmo</a:t>
            </a:r>
            <a:r>
              <a:rPr lang="en-US"/>
              <a:t> </a:t>
            </a:r>
            <a:r>
              <a:rPr lang="en-US" err="1"/>
              <a:t>chamado</a:t>
            </a:r>
            <a:r>
              <a:rPr lang="en-US"/>
              <a:t> </a:t>
            </a:r>
            <a:r>
              <a:rPr lang="en-US" b="1"/>
              <a:t>Histogram of Oriented Gradients (HOG)</a:t>
            </a:r>
          </a:p>
          <a:p>
            <a:pPr marL="0" indent="0" algn="ctr">
              <a:buNone/>
            </a:pPr>
            <a:r>
              <a:rPr lang="en-US" b="1"/>
              <a:t>2o. Passo – </a:t>
            </a:r>
            <a:r>
              <a:rPr lang="en-US" b="1" err="1"/>
              <a:t>Centralizando</a:t>
            </a:r>
            <a:r>
              <a:rPr lang="en-US" b="1"/>
              <a:t> as faces</a:t>
            </a:r>
          </a:p>
          <a:p>
            <a:pPr marL="0" indent="0" algn="ctr">
              <a:buNone/>
            </a:pPr>
            <a:r>
              <a:rPr lang="en-US" err="1"/>
              <a:t>Deforma</a:t>
            </a:r>
            <a:r>
              <a:rPr lang="en-US"/>
              <a:t> e </a:t>
            </a:r>
            <a:r>
              <a:rPr lang="en-US" err="1"/>
              <a:t>centraliza</a:t>
            </a:r>
            <a:r>
              <a:rPr lang="en-US"/>
              <a:t> </a:t>
            </a:r>
            <a:r>
              <a:rPr lang="en-US" err="1"/>
              <a:t>os</a:t>
            </a:r>
            <a:r>
              <a:rPr lang="en-US"/>
              <a:t> </a:t>
            </a:r>
            <a:r>
              <a:rPr lang="en-US" err="1"/>
              <a:t>rostos</a:t>
            </a:r>
            <a:r>
              <a:rPr lang="en-US"/>
              <a:t> para que </a:t>
            </a:r>
            <a:r>
              <a:rPr lang="en-US" err="1"/>
              <a:t>haja</a:t>
            </a:r>
            <a:r>
              <a:rPr lang="en-US"/>
              <a:t> </a:t>
            </a:r>
            <a:r>
              <a:rPr lang="en-US" err="1"/>
              <a:t>padronização</a:t>
            </a:r>
            <a:r>
              <a:rPr lang="en-US"/>
              <a:t> no </a:t>
            </a:r>
            <a:r>
              <a:rPr lang="en-US" err="1"/>
              <a:t>reconhecimento</a:t>
            </a:r>
            <a:r>
              <a:rPr lang="en-US"/>
              <a:t>. É </a:t>
            </a:r>
            <a:r>
              <a:rPr lang="en-US" err="1"/>
              <a:t>utilizado</a:t>
            </a:r>
            <a:r>
              <a:rPr lang="en-US"/>
              <a:t> um </a:t>
            </a:r>
            <a:r>
              <a:rPr lang="en-US" err="1"/>
              <a:t>algoritmo</a:t>
            </a:r>
            <a:r>
              <a:rPr lang="en-US"/>
              <a:t> </a:t>
            </a:r>
            <a:r>
              <a:rPr lang="en-US" err="1"/>
              <a:t>chamado</a:t>
            </a:r>
            <a:r>
              <a:rPr lang="en-US"/>
              <a:t> </a:t>
            </a:r>
            <a:r>
              <a:rPr lang="en-US" b="1"/>
              <a:t>face landmark estimation</a:t>
            </a:r>
            <a:endParaRPr lang="en-US"/>
          </a:p>
          <a:p>
            <a:pPr marL="0" indent="0" algn="ctr">
              <a:buNone/>
            </a:pPr>
            <a:r>
              <a:rPr lang="en-US" b="1"/>
              <a:t>3o. Passo – </a:t>
            </a:r>
            <a:r>
              <a:rPr lang="en-US" b="1" err="1"/>
              <a:t>Analisando</a:t>
            </a:r>
            <a:r>
              <a:rPr lang="en-US" b="1"/>
              <a:t> e </a:t>
            </a:r>
            <a:r>
              <a:rPr lang="en-US" b="1" err="1"/>
              <a:t>codificando</a:t>
            </a:r>
            <a:endParaRPr lang="en-US" b="1"/>
          </a:p>
          <a:p>
            <a:pPr marL="0" indent="0" algn="ctr">
              <a:buNone/>
            </a:pPr>
            <a:r>
              <a:rPr lang="en-US" err="1"/>
              <a:t>Extrai</a:t>
            </a:r>
            <a:r>
              <a:rPr lang="en-US"/>
              <a:t> </a:t>
            </a:r>
            <a:r>
              <a:rPr lang="en-US" err="1"/>
              <a:t>medidas</a:t>
            </a:r>
            <a:r>
              <a:rPr lang="en-US"/>
              <a:t> dos </a:t>
            </a:r>
            <a:r>
              <a:rPr lang="en-US" err="1"/>
              <a:t>rostos</a:t>
            </a:r>
            <a:r>
              <a:rPr lang="en-US"/>
              <a:t> (</a:t>
            </a:r>
            <a:r>
              <a:rPr lang="en-US" err="1"/>
              <a:t>como</a:t>
            </a:r>
            <a:r>
              <a:rPr lang="en-US"/>
              <a:t> o </a:t>
            </a:r>
            <a:r>
              <a:rPr lang="en-US" err="1"/>
              <a:t>tamanho</a:t>
            </a:r>
            <a:r>
              <a:rPr lang="en-US"/>
              <a:t> da </a:t>
            </a:r>
            <a:r>
              <a:rPr lang="en-US" err="1"/>
              <a:t>orelha</a:t>
            </a:r>
            <a:r>
              <a:rPr lang="en-US"/>
              <a:t>, </a:t>
            </a:r>
            <a:r>
              <a:rPr lang="en-US" err="1"/>
              <a:t>espaçamento</a:t>
            </a:r>
            <a:r>
              <a:rPr lang="en-US"/>
              <a:t> entre </a:t>
            </a:r>
            <a:r>
              <a:rPr lang="en-US" err="1"/>
              <a:t>os</a:t>
            </a:r>
            <a:r>
              <a:rPr lang="en-US"/>
              <a:t> </a:t>
            </a:r>
            <a:r>
              <a:rPr lang="en-US" err="1"/>
              <a:t>olhos</a:t>
            </a:r>
            <a:r>
              <a:rPr lang="en-US"/>
              <a:t>, </a:t>
            </a:r>
            <a:r>
              <a:rPr lang="en-US" err="1"/>
              <a:t>etc</a:t>
            </a:r>
            <a:r>
              <a:rPr lang="en-US"/>
              <a:t>) que </a:t>
            </a:r>
            <a:r>
              <a:rPr lang="en-US" err="1"/>
              <a:t>irão</a:t>
            </a:r>
            <a:r>
              <a:rPr lang="en-US"/>
              <a:t> </a:t>
            </a:r>
            <a:r>
              <a:rPr lang="en-US" err="1"/>
              <a:t>alimentar</a:t>
            </a:r>
            <a:r>
              <a:rPr lang="en-US"/>
              <a:t> </a:t>
            </a:r>
            <a:r>
              <a:rPr lang="en-US" err="1"/>
              <a:t>uma</a:t>
            </a:r>
            <a:r>
              <a:rPr lang="en-US"/>
              <a:t> rede neural (Deep Convolutional Neural Network) que </a:t>
            </a:r>
            <a:r>
              <a:rPr lang="en-US" err="1"/>
              <a:t>será</a:t>
            </a:r>
            <a:r>
              <a:rPr lang="en-US"/>
              <a:t> </a:t>
            </a:r>
            <a:r>
              <a:rPr lang="en-US" err="1"/>
              <a:t>responsável</a:t>
            </a:r>
            <a:r>
              <a:rPr lang="en-US"/>
              <a:t> por </a:t>
            </a:r>
            <a:r>
              <a:rPr lang="en-US" err="1"/>
              <a:t>codificar</a:t>
            </a:r>
            <a:r>
              <a:rPr lang="en-US"/>
              <a:t> </a:t>
            </a:r>
            <a:r>
              <a:rPr lang="en-US" err="1"/>
              <a:t>cada</a:t>
            </a:r>
            <a:r>
              <a:rPr lang="en-US"/>
              <a:t> </a:t>
            </a:r>
            <a:r>
              <a:rPr lang="en-US" err="1"/>
              <a:t>rosto</a:t>
            </a:r>
            <a:r>
              <a:rPr lang="en-US"/>
              <a:t> </a:t>
            </a:r>
          </a:p>
          <a:p>
            <a:pPr marL="0" indent="0" algn="ctr">
              <a:buNone/>
            </a:pPr>
            <a:r>
              <a:rPr lang="en-US" b="1"/>
              <a:t>4o. Passo – </a:t>
            </a:r>
            <a:r>
              <a:rPr lang="en-US" b="1" err="1"/>
              <a:t>Reconhecendo</a:t>
            </a:r>
            <a:r>
              <a:rPr lang="en-US" b="1"/>
              <a:t> as </a:t>
            </a:r>
            <a:r>
              <a:rPr lang="en-US" b="1" err="1"/>
              <a:t>pessoas</a:t>
            </a:r>
            <a:endParaRPr lang="en-US" b="1"/>
          </a:p>
          <a:p>
            <a:pPr marL="0" indent="0" algn="ctr">
              <a:buNone/>
            </a:pPr>
            <a:r>
              <a:rPr lang="en-US" err="1"/>
              <a:t>Utilizando</a:t>
            </a:r>
            <a:r>
              <a:rPr lang="en-US"/>
              <a:t> um </a:t>
            </a:r>
            <a:r>
              <a:rPr lang="en-US" err="1"/>
              <a:t>algoritmo</a:t>
            </a:r>
            <a:r>
              <a:rPr lang="en-US"/>
              <a:t> de </a:t>
            </a:r>
            <a:r>
              <a:rPr lang="en-US" err="1"/>
              <a:t>classificação</a:t>
            </a:r>
            <a:r>
              <a:rPr lang="en-US"/>
              <a:t>, é </a:t>
            </a:r>
            <a:r>
              <a:rPr lang="en-US" err="1"/>
              <a:t>ele</a:t>
            </a:r>
            <a:r>
              <a:rPr lang="en-US"/>
              <a:t> </a:t>
            </a:r>
            <a:r>
              <a:rPr lang="en-US" err="1"/>
              <a:t>quem</a:t>
            </a:r>
            <a:r>
              <a:rPr lang="en-US"/>
              <a:t> </a:t>
            </a:r>
            <a:r>
              <a:rPr lang="en-US" err="1"/>
              <a:t>faz</a:t>
            </a:r>
            <a:r>
              <a:rPr lang="en-US"/>
              <a:t> a </a:t>
            </a:r>
            <a:r>
              <a:rPr lang="en-US" err="1"/>
              <a:t>diferenciação</a:t>
            </a:r>
            <a:r>
              <a:rPr lang="en-US"/>
              <a:t> dos </a:t>
            </a:r>
            <a:r>
              <a:rPr lang="en-US" err="1"/>
              <a:t>rostos</a:t>
            </a:r>
            <a:r>
              <a:rPr lang="en-US"/>
              <a:t>, </a:t>
            </a:r>
            <a:r>
              <a:rPr lang="en-US" err="1"/>
              <a:t>utilizando</a:t>
            </a:r>
            <a:r>
              <a:rPr lang="en-US"/>
              <a:t> </a:t>
            </a:r>
            <a:r>
              <a:rPr lang="en-US" err="1"/>
              <a:t>os</a:t>
            </a:r>
            <a:r>
              <a:rPr lang="en-US"/>
              <a:t> dados </a:t>
            </a:r>
            <a:r>
              <a:rPr lang="en-US" err="1"/>
              <a:t>gerados</a:t>
            </a:r>
            <a:r>
              <a:rPr lang="en-US"/>
              <a:t> no </a:t>
            </a:r>
            <a:r>
              <a:rPr lang="en-US" err="1"/>
              <a:t>passo</a:t>
            </a:r>
            <a:r>
              <a:rPr lang="en-US"/>
              <a:t> 3</a:t>
            </a:r>
          </a:p>
          <a:p>
            <a:pPr marL="530860" lvl="1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48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C3B242-3532-4A93-8E43-4E9CC7FCE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7068" y="734028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 sz="3200" b="1"/>
              <a:t>1o. Passo: </a:t>
            </a:r>
            <a:r>
              <a:rPr lang="en-US" sz="3200" b="1" err="1"/>
              <a:t>encontrando</a:t>
            </a:r>
            <a:r>
              <a:rPr lang="en-US" sz="3200" b="1"/>
              <a:t> </a:t>
            </a:r>
            <a:r>
              <a:rPr lang="en-US" sz="3200" b="1" err="1"/>
              <a:t>os</a:t>
            </a:r>
            <a:r>
              <a:rPr lang="en-US" sz="3200" b="1"/>
              <a:t> </a:t>
            </a:r>
            <a:r>
              <a:rPr lang="en-US" sz="3200" b="1" err="1"/>
              <a:t>rostos</a:t>
            </a:r>
            <a:r>
              <a:rPr lang="en-US" sz="3200" b="1"/>
              <a:t> </a:t>
            </a:r>
            <a:r>
              <a:rPr lang="en-US" sz="3200" b="1" err="1"/>
              <a:t>utilizando</a:t>
            </a:r>
            <a:r>
              <a:rPr lang="en-US" sz="3200" b="1"/>
              <a:t> HOG</a:t>
            </a:r>
            <a:endParaRPr lang="en-US"/>
          </a:p>
        </p:txBody>
      </p:sp>
      <p:pic>
        <p:nvPicPr>
          <p:cNvPr id="3" name="Picture 3" descr="A picture containing photo, person&#10;&#10;Description generated with high confidence">
            <a:extLst>
              <a:ext uri="{FF2B5EF4-FFF2-40B4-BE49-F238E27FC236}">
                <a16:creationId xmlns="" xmlns:a16="http://schemas.microsoft.com/office/drawing/2014/main" id="{BB39265B-B3C0-4586-A2F3-B3496E3DF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7656" y="1872201"/>
            <a:ext cx="8221692" cy="390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168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face of a person&#10;&#10;Description generated with high confidence">
            <a:extLst>
              <a:ext uri="{FF2B5EF4-FFF2-40B4-BE49-F238E27FC236}">
                <a16:creationId xmlns="" xmlns:a16="http://schemas.microsoft.com/office/drawing/2014/main" id="{34F818E2-FAA9-4D40-98B0-775E9B87F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465" y="440012"/>
            <a:ext cx="5245442" cy="18525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A59049E9-9D14-4515-B9CC-127C0BA66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116" y="5143147"/>
            <a:ext cx="3525794" cy="1385624"/>
          </a:xfrm>
          <a:prstGeom prst="rect">
            <a:avLst/>
          </a:prstGeom>
        </p:spPr>
      </p:pic>
      <p:pic>
        <p:nvPicPr>
          <p:cNvPr id="6" name="Picture 5" descr="A picture containing bathroom&#10;&#10;Description generated with high confidence">
            <a:extLst>
              <a:ext uri="{FF2B5EF4-FFF2-40B4-BE49-F238E27FC236}">
                <a16:creationId xmlns="" xmlns:a16="http://schemas.microsoft.com/office/drawing/2014/main" id="{4732DD86-61E5-4564-B4FB-C19A632D9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9950" y="3185222"/>
            <a:ext cx="3680253" cy="1119473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="" xmlns:a16="http://schemas.microsoft.com/office/drawing/2014/main" id="{ECD48C81-33B2-4F80-885E-4F060F28EEDB}"/>
              </a:ext>
            </a:extLst>
          </p:cNvPr>
          <p:cNvSpPr/>
          <p:nvPr/>
        </p:nvSpPr>
        <p:spPr>
          <a:xfrm rot="5340000">
            <a:off x="3262440" y="2605777"/>
            <a:ext cx="618002" cy="30957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="" xmlns:a16="http://schemas.microsoft.com/office/drawing/2014/main" id="{6D825D0A-E129-48A4-AC9D-4BE1AC989EB0}"/>
              </a:ext>
            </a:extLst>
          </p:cNvPr>
          <p:cNvSpPr/>
          <p:nvPr/>
        </p:nvSpPr>
        <p:spPr>
          <a:xfrm rot="5340000">
            <a:off x="3262440" y="4562263"/>
            <a:ext cx="618002" cy="30957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row: Bent-Up 10">
            <a:extLst>
              <a:ext uri="{FF2B5EF4-FFF2-40B4-BE49-F238E27FC236}">
                <a16:creationId xmlns="" xmlns:a16="http://schemas.microsoft.com/office/drawing/2014/main" id="{F3D7268B-645F-49A8-B017-191BC2493CC9}"/>
              </a:ext>
            </a:extLst>
          </p:cNvPr>
          <p:cNvSpPr/>
          <p:nvPr/>
        </p:nvSpPr>
        <p:spPr>
          <a:xfrm>
            <a:off x="6216561" y="5308049"/>
            <a:ext cx="3301149" cy="813899"/>
          </a:xfrm>
          <a:prstGeom prst="bent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C982E77-1F24-42AB-9525-091D98E4D412}"/>
              </a:ext>
            </a:extLst>
          </p:cNvPr>
          <p:cNvSpPr txBox="1"/>
          <p:nvPr/>
        </p:nvSpPr>
        <p:spPr>
          <a:xfrm>
            <a:off x="7925572" y="4527463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Divide pixels </a:t>
            </a:r>
            <a:r>
              <a:rPr lang="en-US" err="1"/>
              <a:t>em</a:t>
            </a:r>
            <a:r>
              <a:rPr lang="en-US"/>
              <a:t> </a:t>
            </a:r>
            <a:r>
              <a:rPr lang="en-US" err="1"/>
              <a:t>blocos</a:t>
            </a:r>
            <a:r>
              <a:rPr lang="en-US"/>
              <a:t> (</a:t>
            </a:r>
            <a:r>
              <a:rPr lang="en-US" err="1"/>
              <a:t>geralmente</a:t>
            </a:r>
            <a:r>
              <a:rPr lang="en-US"/>
              <a:t> 8x8)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="" xmlns:a16="http://schemas.microsoft.com/office/drawing/2014/main" id="{B6B4F965-F4C3-4142-9895-AC326EF7C40A}"/>
              </a:ext>
            </a:extLst>
          </p:cNvPr>
          <p:cNvSpPr/>
          <p:nvPr/>
        </p:nvSpPr>
        <p:spPr>
          <a:xfrm rot="-5400000">
            <a:off x="9039224" y="3934128"/>
            <a:ext cx="618002" cy="30957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4" name="Picture 14" descr="A picture containing text&#10;&#10;Description generated with high confidence">
            <a:extLst>
              <a:ext uri="{FF2B5EF4-FFF2-40B4-BE49-F238E27FC236}">
                <a16:creationId xmlns="" xmlns:a16="http://schemas.microsoft.com/office/drawing/2014/main" id="{95740B85-A6A0-4FC1-A77F-B6EE4C9ABD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2778" y="435159"/>
            <a:ext cx="4298091" cy="299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312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79C2B5-9934-459A-8EC2-7A2021B87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86787"/>
            <a:ext cx="9601200" cy="656382"/>
          </a:xfrm>
        </p:spPr>
        <p:txBody>
          <a:bodyPr/>
          <a:lstStyle/>
          <a:p>
            <a:pPr algn="ctr"/>
            <a:r>
              <a:rPr lang="en-US" sz="3600" b="1"/>
              <a:t>2o. Passo: </a:t>
            </a:r>
            <a:r>
              <a:rPr lang="en-US" sz="3600" b="1" err="1"/>
              <a:t>centralizando</a:t>
            </a:r>
            <a:r>
              <a:rPr lang="en-US" sz="3600" b="1"/>
              <a:t> as faces</a:t>
            </a:r>
          </a:p>
        </p:txBody>
      </p:sp>
      <p:pic>
        <p:nvPicPr>
          <p:cNvPr id="4" name="Picture 4" descr="A person wearing glasses&#10;&#10;Description generated with high confidence">
            <a:extLst>
              <a:ext uri="{FF2B5EF4-FFF2-40B4-BE49-F238E27FC236}">
                <a16:creationId xmlns="" xmlns:a16="http://schemas.microsoft.com/office/drawing/2014/main" id="{B0D5B12A-EDD5-4968-871E-C8E601F82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2679" y="1329024"/>
            <a:ext cx="2743200" cy="2386584"/>
          </a:xfrm>
          <a:prstGeom prst="rect">
            <a:avLst/>
          </a:prstGeom>
        </p:spPr>
      </p:pic>
      <p:pic>
        <p:nvPicPr>
          <p:cNvPr id="6" name="Picture 6" descr="A close up of a logo&#10;&#10;Description generated with high confidence">
            <a:extLst>
              <a:ext uri="{FF2B5EF4-FFF2-40B4-BE49-F238E27FC236}">
                <a16:creationId xmlns="" xmlns:a16="http://schemas.microsoft.com/office/drawing/2014/main" id="{91368241-4DB1-4664-AC17-4CE535497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5059" y="1139813"/>
            <a:ext cx="2743200" cy="2610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DFD7A77E-2864-471A-BDD1-8CE7E31950F5}"/>
              </a:ext>
            </a:extLst>
          </p:cNvPr>
          <p:cNvSpPr txBox="1"/>
          <p:nvPr/>
        </p:nvSpPr>
        <p:spPr>
          <a:xfrm>
            <a:off x="2563793" y="3750197"/>
            <a:ext cx="1402466" cy="27699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i="1"/>
              <a:t>Landmarks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="" xmlns:a16="http://schemas.microsoft.com/office/drawing/2014/main" id="{3684C71F-E4CC-4B7D-A571-AA74FC866788}"/>
              </a:ext>
            </a:extLst>
          </p:cNvPr>
          <p:cNvSpPr/>
          <p:nvPr/>
        </p:nvSpPr>
        <p:spPr>
          <a:xfrm>
            <a:off x="5614633" y="2249254"/>
            <a:ext cx="978408" cy="48463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0" descr="A close up of a person&#10;&#10;Description generated with high confidence">
            <a:extLst>
              <a:ext uri="{FF2B5EF4-FFF2-40B4-BE49-F238E27FC236}">
                <a16:creationId xmlns="" xmlns:a16="http://schemas.microsoft.com/office/drawing/2014/main" id="{A5F89A97-F124-4211-9FA4-41F5E40CD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9311" y="4231358"/>
            <a:ext cx="8704161" cy="240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95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C628D3-1524-48CA-B2DE-85C6AB99F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08154"/>
          </a:xfrm>
        </p:spPr>
        <p:txBody>
          <a:bodyPr/>
          <a:lstStyle/>
          <a:p>
            <a:pPr algn="ctr"/>
            <a:r>
              <a:rPr lang="en-US" sz="3600" b="1"/>
              <a:t>3o. Passo – </a:t>
            </a:r>
            <a:r>
              <a:rPr lang="en-US" sz="3600" b="1" err="1"/>
              <a:t>Analisando</a:t>
            </a:r>
            <a:r>
              <a:rPr lang="en-US" sz="3600" b="1"/>
              <a:t> e </a:t>
            </a:r>
            <a:r>
              <a:rPr lang="en-US" sz="3600" b="1" err="1"/>
              <a:t>codificando</a:t>
            </a:r>
            <a:endParaRPr lang="en-US" sz="3600" err="1"/>
          </a:p>
          <a:p>
            <a:endParaRPr lang="en-US" sz="3600"/>
          </a:p>
        </p:txBody>
      </p:sp>
      <p:pic>
        <p:nvPicPr>
          <p:cNvPr id="9" name="Picture 9" descr="A close up of a screen&#10;&#10;Description generated with very high confidence">
            <a:extLst>
              <a:ext uri="{FF2B5EF4-FFF2-40B4-BE49-F238E27FC236}">
                <a16:creationId xmlns="" xmlns:a16="http://schemas.microsoft.com/office/drawing/2014/main" id="{4143C653-B688-442E-AD40-E5CD49C86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312" y="1676883"/>
            <a:ext cx="5569351" cy="417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97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text on a white background&#10;&#10;Description generated with high confidence">
            <a:extLst>
              <a:ext uri="{FF2B5EF4-FFF2-40B4-BE49-F238E27FC236}">
                <a16:creationId xmlns="" xmlns:a16="http://schemas.microsoft.com/office/drawing/2014/main" id="{92C50216-9224-40AF-9101-D663914A4D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9738" y="1020019"/>
            <a:ext cx="5715000" cy="472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950D78D-B0F4-4571-8C49-477616D64F91}"/>
              </a:ext>
            </a:extLst>
          </p:cNvPr>
          <p:cNvSpPr txBox="1"/>
          <p:nvPr/>
        </p:nvSpPr>
        <p:spPr>
          <a:xfrm>
            <a:off x="1213413" y="422475"/>
            <a:ext cx="1053682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/>
              <a:t>Treina</a:t>
            </a:r>
            <a:r>
              <a:rPr lang="en-US"/>
              <a:t> </a:t>
            </a:r>
            <a:r>
              <a:rPr lang="en-US" err="1"/>
              <a:t>uma</a:t>
            </a:r>
            <a:r>
              <a:rPr lang="en-US"/>
              <a:t> rede neural para </a:t>
            </a:r>
            <a:r>
              <a:rPr lang="en-US" err="1"/>
              <a:t>determinar</a:t>
            </a:r>
            <a:r>
              <a:rPr lang="en-US"/>
              <a:t> </a:t>
            </a:r>
            <a:r>
              <a:rPr lang="en-US" err="1"/>
              <a:t>quais</a:t>
            </a:r>
            <a:r>
              <a:rPr lang="en-US"/>
              <a:t> </a:t>
            </a:r>
            <a:r>
              <a:rPr lang="en-US" err="1"/>
              <a:t>medidas</a:t>
            </a:r>
            <a:r>
              <a:rPr lang="en-US"/>
              <a:t> </a:t>
            </a:r>
            <a:r>
              <a:rPr lang="en-US" err="1"/>
              <a:t>deve</a:t>
            </a:r>
            <a:r>
              <a:rPr lang="en-US"/>
              <a:t> se </a:t>
            </a:r>
            <a:r>
              <a:rPr lang="en-US" err="1"/>
              <a:t>extrair</a:t>
            </a:r>
            <a:r>
              <a:rPr lang="en-US"/>
              <a:t> de </a:t>
            </a:r>
            <a:r>
              <a:rPr lang="en-US" err="1"/>
              <a:t>cada</a:t>
            </a:r>
            <a:r>
              <a:rPr lang="en-US"/>
              <a:t> </a:t>
            </a:r>
            <a:r>
              <a:rPr lang="en-US" err="1"/>
              <a:t>imagem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D7148A20-4FB1-4301-8346-88368DC83939}"/>
              </a:ext>
            </a:extLst>
          </p:cNvPr>
          <p:cNvSpPr txBox="1"/>
          <p:nvPr/>
        </p:nvSpPr>
        <p:spPr>
          <a:xfrm>
            <a:off x="1454552" y="6016905"/>
            <a:ext cx="1053682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/>
              <a:t>Já</a:t>
            </a:r>
            <a:r>
              <a:rPr lang="en-US"/>
              <a:t> </a:t>
            </a:r>
            <a:r>
              <a:rPr lang="en-US" err="1"/>
              <a:t>existem</a:t>
            </a:r>
            <a:r>
              <a:rPr lang="en-US"/>
              <a:t> </a:t>
            </a:r>
            <a:r>
              <a:rPr lang="en-US" err="1"/>
              <a:t>modelos</a:t>
            </a:r>
            <a:r>
              <a:rPr lang="en-US"/>
              <a:t> de machine learning </a:t>
            </a:r>
            <a:r>
              <a:rPr lang="en-US" err="1"/>
              <a:t>prontos</a:t>
            </a:r>
            <a:r>
              <a:rPr lang="en-US"/>
              <a:t> para </a:t>
            </a:r>
            <a:r>
              <a:rPr lang="en-US" err="1"/>
              <a:t>extração</a:t>
            </a:r>
            <a:r>
              <a:rPr lang="en-US"/>
              <a:t> das </a:t>
            </a:r>
            <a:r>
              <a:rPr lang="en-US" err="1"/>
              <a:t>medidas</a:t>
            </a:r>
          </a:p>
        </p:txBody>
      </p:sp>
    </p:spTree>
    <p:extLst>
      <p:ext uri="{BB962C8B-B14F-4D97-AF65-F5344CB8AC3E}">
        <p14:creationId xmlns:p14="http://schemas.microsoft.com/office/powerpoint/2010/main" val="2081646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screen&#10;&#10;Description generated with high confidence">
            <a:extLst>
              <a:ext uri="{FF2B5EF4-FFF2-40B4-BE49-F238E27FC236}">
                <a16:creationId xmlns="" xmlns:a16="http://schemas.microsoft.com/office/drawing/2014/main" id="{C6E8784B-41DC-45AD-83A5-0785365D1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3368" y="1118886"/>
            <a:ext cx="9611435" cy="4796741"/>
          </a:xfrm>
          <a:prstGeom prst="rect">
            <a:avLst/>
          </a:prstGeom>
        </p:spPr>
      </p:pic>
      <p:sp>
        <p:nvSpPr>
          <p:cNvPr id="6" name="TextBox 1">
            <a:extLst>
              <a:ext uri="{FF2B5EF4-FFF2-40B4-BE49-F238E27FC236}">
                <a16:creationId xmlns="" xmlns:a16="http://schemas.microsoft.com/office/drawing/2014/main" id="{1EEAD551-012A-4D55-82E4-4D672641D2D7}"/>
              </a:ext>
            </a:extLst>
          </p:cNvPr>
          <p:cNvSpPr txBox="1"/>
          <p:nvPr/>
        </p:nvSpPr>
        <p:spPr>
          <a:xfrm>
            <a:off x="1522070" y="499639"/>
            <a:ext cx="10536820" cy="369332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err="1"/>
              <a:t>Ao</a:t>
            </a:r>
            <a:r>
              <a:rPr lang="en-US"/>
              <a:t> </a:t>
            </a:r>
            <a:r>
              <a:rPr lang="en-US" err="1"/>
              <a:t>todo</a:t>
            </a:r>
            <a:r>
              <a:rPr lang="en-US"/>
              <a:t>, para </a:t>
            </a:r>
            <a:r>
              <a:rPr lang="en-US" err="1"/>
              <a:t>cada</a:t>
            </a:r>
            <a:r>
              <a:rPr lang="en-US"/>
              <a:t> </a:t>
            </a:r>
            <a:r>
              <a:rPr lang="en-US" err="1"/>
              <a:t>imagem</a:t>
            </a:r>
            <a:r>
              <a:rPr lang="en-US"/>
              <a:t> </a:t>
            </a:r>
            <a:r>
              <a:rPr lang="en-US" err="1"/>
              <a:t>são</a:t>
            </a:r>
            <a:r>
              <a:rPr lang="en-US"/>
              <a:t> </a:t>
            </a:r>
            <a:r>
              <a:rPr lang="en-US" err="1"/>
              <a:t>geradas</a:t>
            </a:r>
            <a:r>
              <a:rPr lang="en-US"/>
              <a:t> 128 </a:t>
            </a:r>
            <a:r>
              <a:rPr lang="en-US" err="1"/>
              <a:t>medidas</a:t>
            </a:r>
            <a:r>
              <a:rPr lang="en-US"/>
              <a:t> (que </a:t>
            </a:r>
            <a:r>
              <a:rPr lang="en-US" err="1"/>
              <a:t>ninguém</a:t>
            </a:r>
            <a:r>
              <a:rPr lang="en-US"/>
              <a:t> </a:t>
            </a:r>
            <a:r>
              <a:rPr lang="en-US" err="1"/>
              <a:t>sabe</a:t>
            </a:r>
            <a:r>
              <a:rPr lang="en-US"/>
              <a:t> </a:t>
            </a:r>
            <a:r>
              <a:rPr lang="en-US" err="1"/>
              <a:t>quais</a:t>
            </a:r>
            <a:r>
              <a:rPr lang="en-US"/>
              <a:t> </a:t>
            </a:r>
            <a:r>
              <a:rPr lang="en-US" err="1"/>
              <a:t>são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50457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2E2057-64F7-446D-B0FC-7CC25C678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56382"/>
          </a:xfrm>
        </p:spPr>
        <p:txBody>
          <a:bodyPr/>
          <a:lstStyle/>
          <a:p>
            <a:pPr algn="ctr"/>
            <a:r>
              <a:rPr lang="en-US" sz="3600" b="1"/>
              <a:t>4o. Passo – </a:t>
            </a:r>
            <a:r>
              <a:rPr lang="en-US" sz="3600" b="1" err="1"/>
              <a:t>Reconhecendo</a:t>
            </a:r>
            <a:r>
              <a:rPr lang="en-US" sz="3600" b="1"/>
              <a:t> as </a:t>
            </a:r>
            <a:r>
              <a:rPr lang="en-US" sz="3600" b="1" err="1"/>
              <a:t>pessoas</a:t>
            </a:r>
            <a:endParaRPr lang="en-US" sz="3600" err="1"/>
          </a:p>
          <a:p>
            <a:pPr algn="ctr"/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1879AC-2B7E-451A-B013-890AD6C3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385" y="1475772"/>
            <a:ext cx="9601200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err="1"/>
              <a:t>Utiliza</a:t>
            </a:r>
            <a:r>
              <a:rPr lang="en-US"/>
              <a:t>-se um </a:t>
            </a:r>
            <a:r>
              <a:rPr lang="en-US" err="1"/>
              <a:t>algoritmo</a:t>
            </a:r>
            <a:r>
              <a:rPr lang="en-US"/>
              <a:t> simples de </a:t>
            </a:r>
            <a:r>
              <a:rPr lang="en-US" err="1"/>
              <a:t>classificação</a:t>
            </a:r>
            <a:r>
              <a:rPr lang="en-US"/>
              <a:t> para </a:t>
            </a:r>
            <a:r>
              <a:rPr lang="en-US" err="1"/>
              <a:t>comparar</a:t>
            </a:r>
            <a:r>
              <a:rPr lang="en-US"/>
              <a:t> um novo input com a base de dados </a:t>
            </a:r>
            <a:r>
              <a:rPr lang="en-US" err="1"/>
              <a:t>gerada</a:t>
            </a:r>
            <a:r>
              <a:rPr lang="en-US"/>
              <a:t> no </a:t>
            </a:r>
            <a:r>
              <a:rPr lang="en-US" err="1"/>
              <a:t>passo</a:t>
            </a:r>
            <a:r>
              <a:rPr lang="en-US"/>
              <a:t> anterior</a:t>
            </a:r>
          </a:p>
        </p:txBody>
      </p:sp>
      <p:pic>
        <p:nvPicPr>
          <p:cNvPr id="4" name="Picture 4" descr="A person sitting on a bench&#10;&#10;Description generated with very high confidence">
            <a:extLst>
              <a:ext uri="{FF2B5EF4-FFF2-40B4-BE49-F238E27FC236}">
                <a16:creationId xmlns="" xmlns:a16="http://schemas.microsoft.com/office/drawing/2014/main" id="{7EB8AFA5-7B45-489E-8010-A8663193E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970" y="2348817"/>
            <a:ext cx="7045124" cy="395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76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="" xmlns:a16="http://schemas.microsoft.com/office/drawing/2014/main" id="{F59AA09F-7E01-4468-B0D0-80DE71DC8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33" y="1018096"/>
            <a:ext cx="5392947" cy="44048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F413289-3B63-43CE-9D3B-69775156E609}"/>
              </a:ext>
            </a:extLst>
          </p:cNvPr>
          <p:cNvSpPr txBox="1"/>
          <p:nvPr/>
        </p:nvSpPr>
        <p:spPr>
          <a:xfrm>
            <a:off x="6535947" y="1316966"/>
            <a:ext cx="5374256" cy="29546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Raspbian é ideal para </a:t>
            </a:r>
            <a:r>
              <a:rPr lang="en-US" sz="2400" dirty="0" err="1"/>
              <a:t>quem</a:t>
            </a:r>
            <a:r>
              <a:rPr lang="en-US" sz="2400" dirty="0"/>
              <a:t> </a:t>
            </a:r>
            <a:r>
              <a:rPr lang="en-US" sz="2400" dirty="0" err="1"/>
              <a:t>está</a:t>
            </a:r>
            <a:r>
              <a:rPr lang="en-US" sz="2400" dirty="0"/>
              <a:t> </a:t>
            </a:r>
            <a:r>
              <a:rPr lang="en-US" sz="2400" dirty="0" err="1"/>
              <a:t>iniciando</a:t>
            </a:r>
            <a:r>
              <a:rPr lang="en-US" sz="2400" dirty="0"/>
              <a:t> no </a:t>
            </a:r>
            <a:r>
              <a:rPr lang="en-US" sz="2400" dirty="0" err="1"/>
              <a:t>Raspbarry</a:t>
            </a:r>
            <a:r>
              <a:rPr lang="en-US" sz="2400" dirty="0"/>
              <a:t> PI.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“</a:t>
            </a:r>
            <a:r>
              <a:rPr lang="en-US" sz="2400" dirty="0" err="1"/>
              <a:t>sistema</a:t>
            </a:r>
            <a:r>
              <a:rPr lang="en-US" sz="2400" dirty="0"/>
              <a:t> </a:t>
            </a:r>
            <a:r>
              <a:rPr lang="en-US" sz="2400" dirty="0" err="1"/>
              <a:t>operacional</a:t>
            </a:r>
            <a:r>
              <a:rPr lang="en-US" sz="2400" dirty="0"/>
              <a:t> </a:t>
            </a:r>
            <a:r>
              <a:rPr lang="en-US" sz="2400" dirty="0" err="1"/>
              <a:t>padrão</a:t>
            </a:r>
            <a:r>
              <a:rPr lang="en-US" sz="2400" dirty="0"/>
              <a:t>”</a:t>
            </a:r>
          </a:p>
          <a:p>
            <a:pPr marL="285750" indent="-285750">
              <a:buFont typeface="Arial"/>
              <a:buChar char="•"/>
            </a:pPr>
            <a:r>
              <a:rPr lang="en-US" sz="2400" err="1"/>
              <a:t>permite</a:t>
            </a:r>
            <a:r>
              <a:rPr lang="en-US" sz="2400" dirty="0"/>
              <a:t> </a:t>
            </a:r>
            <a:r>
              <a:rPr lang="en-US" sz="2400" err="1"/>
              <a:t>navegar</a:t>
            </a:r>
            <a:r>
              <a:rPr lang="en-US" sz="2400" dirty="0"/>
              <a:t> </a:t>
            </a:r>
            <a:r>
              <a:rPr lang="en-US" sz="2400" err="1"/>
              <a:t>na</a:t>
            </a:r>
            <a:r>
              <a:rPr lang="en-US" sz="2400" dirty="0"/>
              <a:t> Internet e </a:t>
            </a:r>
            <a:r>
              <a:rPr lang="en-US" sz="2400" err="1"/>
              <a:t>possui</a:t>
            </a:r>
            <a:r>
              <a:rPr lang="en-US" sz="2400" dirty="0"/>
              <a:t> </a:t>
            </a:r>
            <a:r>
              <a:rPr lang="en-US" sz="2400" err="1"/>
              <a:t>uma</a:t>
            </a:r>
            <a:r>
              <a:rPr lang="en-US" sz="2400" dirty="0"/>
              <a:t> </a:t>
            </a:r>
            <a:r>
              <a:rPr lang="en-US" sz="2400" err="1"/>
              <a:t>grande</a:t>
            </a:r>
            <a:r>
              <a:rPr lang="en-US" sz="2400" dirty="0"/>
              <a:t> </a:t>
            </a:r>
            <a:r>
              <a:rPr lang="en-US" sz="2400" err="1"/>
              <a:t>quantidade</a:t>
            </a:r>
            <a:r>
              <a:rPr lang="en-US" sz="2400" dirty="0"/>
              <a:t> de ferramentas de </a:t>
            </a:r>
            <a:r>
              <a:rPr lang="en-US" sz="2400" err="1"/>
              <a:t>configuração</a:t>
            </a:r>
            <a:r>
              <a:rPr lang="en-US" sz="2400" dirty="0"/>
              <a:t> do </a:t>
            </a:r>
            <a:r>
              <a:rPr lang="en-US" sz="2400" err="1"/>
              <a:t>computador</a:t>
            </a:r>
            <a:r>
              <a:rPr lang="en-US" sz="2400" dirty="0"/>
              <a:t> e de </a:t>
            </a:r>
            <a:r>
              <a:rPr lang="en-US" sz="2400" err="1"/>
              <a:t>desenvolvimento</a:t>
            </a:r>
            <a:r>
              <a:rPr lang="en-US" sz="2400" dirty="0"/>
              <a:t>.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66D34800-B899-4D46-839F-499F8498F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072" y="254479"/>
            <a:ext cx="9601200" cy="65638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1 – </a:t>
            </a:r>
            <a:r>
              <a:rPr lang="en-US" sz="3600" b="1" dirty="0" err="1"/>
              <a:t>Raspbain</a:t>
            </a:r>
          </a:p>
          <a:p>
            <a:pPr algn="ctr"/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458764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F413289-3B63-43CE-9D3B-69775156E609}"/>
              </a:ext>
            </a:extLst>
          </p:cNvPr>
          <p:cNvSpPr txBox="1"/>
          <p:nvPr/>
        </p:nvSpPr>
        <p:spPr>
          <a:xfrm>
            <a:off x="6535947" y="1316966"/>
            <a:ext cx="5374256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/>
              <a:t>O Ubuntu é a </a:t>
            </a:r>
            <a:r>
              <a:rPr lang="en-US" sz="2800" dirty="0" err="1"/>
              <a:t>distribuição</a:t>
            </a:r>
            <a:r>
              <a:rPr lang="en-US" sz="2800" dirty="0"/>
              <a:t> Linux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err="1"/>
              <a:t>Trata</a:t>
            </a:r>
            <a:r>
              <a:rPr lang="en-US" sz="2800" dirty="0"/>
              <a:t>-se de </a:t>
            </a:r>
            <a:r>
              <a:rPr lang="en-US" sz="2800" dirty="0" err="1"/>
              <a:t>uma</a:t>
            </a:r>
            <a:r>
              <a:rPr lang="en-US" sz="2800" dirty="0"/>
              <a:t> </a:t>
            </a:r>
            <a:r>
              <a:rPr lang="en-US" sz="2800" dirty="0" err="1"/>
              <a:t>edição</a:t>
            </a:r>
            <a:r>
              <a:rPr lang="en-US" sz="2800" dirty="0"/>
              <a:t> </a:t>
            </a:r>
            <a:r>
              <a:rPr lang="en-US" sz="2800" dirty="0" err="1"/>
              <a:t>mais</a:t>
            </a:r>
            <a:r>
              <a:rPr lang="en-US" sz="2800" dirty="0"/>
              <a:t> </a:t>
            </a:r>
            <a:r>
              <a:rPr lang="en-US" sz="2800" dirty="0" err="1"/>
              <a:t>leve</a:t>
            </a:r>
            <a:r>
              <a:rPr lang="en-US" sz="2800" dirty="0"/>
              <a:t> e que </a:t>
            </a:r>
            <a:r>
              <a:rPr lang="en-US" sz="2800" dirty="0" err="1"/>
              <a:t>roda</a:t>
            </a:r>
            <a:r>
              <a:rPr lang="en-US" sz="2800" dirty="0"/>
              <a:t> de forma </a:t>
            </a:r>
            <a:r>
              <a:rPr lang="en-US" sz="2800" dirty="0" err="1"/>
              <a:t>satisfatória</a:t>
            </a:r>
            <a:r>
              <a:rPr lang="en-US" sz="2800" dirty="0"/>
              <a:t> </a:t>
            </a:r>
            <a:r>
              <a:rPr lang="en-US" sz="2800" dirty="0" err="1"/>
              <a:t>nos</a:t>
            </a:r>
            <a:r>
              <a:rPr lang="en-US" sz="2800" dirty="0"/>
              <a:t> Raspberry Pi 2 e </a:t>
            </a:r>
            <a:r>
              <a:rPr lang="en-US" sz="2800" dirty="0" err="1"/>
              <a:t>Raspeberry</a:t>
            </a:r>
            <a:r>
              <a:rPr lang="en-US" sz="2800" dirty="0"/>
              <a:t> Pi 3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Ubuntu Mate é um </a:t>
            </a:r>
            <a:r>
              <a:rPr lang="en-US" sz="2800" dirty="0" err="1"/>
              <a:t>sistema</a:t>
            </a:r>
            <a:r>
              <a:rPr lang="en-US" sz="2800" dirty="0"/>
              <a:t> para </a:t>
            </a:r>
            <a:r>
              <a:rPr lang="en-US" sz="2800" dirty="0" err="1"/>
              <a:t>quem</a:t>
            </a:r>
            <a:r>
              <a:rPr lang="en-US" sz="2800" dirty="0"/>
              <a:t> </a:t>
            </a:r>
            <a:r>
              <a:rPr lang="en-US" sz="2800" dirty="0" err="1"/>
              <a:t>quer</a:t>
            </a:r>
            <a:r>
              <a:rPr lang="en-US" sz="2800" dirty="0"/>
              <a:t> </a:t>
            </a:r>
            <a:r>
              <a:rPr lang="en-US" sz="2800" dirty="0" err="1"/>
              <a:t>fazer</a:t>
            </a:r>
            <a:r>
              <a:rPr lang="en-US" sz="2800" dirty="0"/>
              <a:t> do Raspberry um desktop </a:t>
            </a:r>
            <a:r>
              <a:rPr lang="en-US" sz="2800" dirty="0" err="1"/>
              <a:t>mais</a:t>
            </a:r>
            <a:r>
              <a:rPr lang="en-US" sz="2800" dirty="0"/>
              <a:t> </a:t>
            </a:r>
            <a:r>
              <a:rPr lang="en-US" sz="2800" dirty="0" err="1"/>
              <a:t>tradicional</a:t>
            </a:r>
            <a:r>
              <a:rPr lang="en-US" sz="2800" dirty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marL="285750" indent="-285750">
              <a:buFont typeface="Arial"/>
              <a:buChar char="•"/>
            </a:pPr>
            <a:endParaRPr lang="en-US" sz="280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66D34800-B899-4D46-839F-499F8498F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072" y="254479"/>
            <a:ext cx="9601200" cy="65638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2 - Ubuntu</a:t>
            </a:r>
            <a:endParaRPr lang="en-US" sz="3600" b="1" dirty="0" err="1"/>
          </a:p>
        </p:txBody>
      </p:sp>
      <p:pic>
        <p:nvPicPr>
          <p:cNvPr id="2" name="Picture 2" descr="A close up of a logo&#10;&#10;Description generated with high confidence">
            <a:extLst>
              <a:ext uri="{FF2B5EF4-FFF2-40B4-BE49-F238E27FC236}">
                <a16:creationId xmlns="" xmlns:a16="http://schemas.microsoft.com/office/drawing/2014/main" id="{2DD3775C-A633-4BCB-976B-2B5600B7F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947" y="1424796"/>
            <a:ext cx="3893388" cy="376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895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7276155-6FF6-4F4B-9064-F5A06DFBE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Algoritmo</a:t>
            </a:r>
            <a:r>
              <a:rPr lang="en-US" dirty="0">
                <a:cs typeface="Calibri Light"/>
              </a:rPr>
              <a:t> Haar Cascade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26E78BB-F980-4FD6-A0A5-1CEA43180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cs typeface="Calibri"/>
              </a:rPr>
              <a:t>Esse </a:t>
            </a:r>
            <a:r>
              <a:rPr lang="de-DE" dirty="0" err="1">
                <a:cs typeface="Calibri"/>
              </a:rPr>
              <a:t>algoritmo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utiliza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máscaras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para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caracterizar</a:t>
            </a:r>
            <a:r>
              <a:rPr lang="de-DE" dirty="0">
                <a:cs typeface="Calibri"/>
              </a:rPr>
              <a:t> um </a:t>
            </a:r>
            <a:r>
              <a:rPr lang="de-DE" dirty="0" err="1">
                <a:cs typeface="Calibri"/>
              </a:rPr>
              <a:t>objeto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por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meio</a:t>
            </a:r>
            <a:r>
              <a:rPr lang="de-DE" dirty="0">
                <a:cs typeface="Calibri"/>
              </a:rPr>
              <a:t> de </a:t>
            </a:r>
            <a:r>
              <a:rPr lang="de-DE" dirty="0" err="1">
                <a:cs typeface="Calibri"/>
              </a:rPr>
              <a:t>variações</a:t>
            </a:r>
            <a:r>
              <a:rPr lang="de-DE" dirty="0">
                <a:cs typeface="Calibri"/>
              </a:rPr>
              <a:t> de </a:t>
            </a:r>
            <a:r>
              <a:rPr lang="de-DE" dirty="0" err="1">
                <a:cs typeface="Calibri"/>
              </a:rPr>
              <a:t>luminosidade</a:t>
            </a:r>
            <a:r>
              <a:rPr lang="de-DE" dirty="0">
                <a:cs typeface="Calibri"/>
              </a:rPr>
              <a:t>. As </a:t>
            </a:r>
            <a:r>
              <a:rPr lang="de-DE" dirty="0" err="1">
                <a:cs typeface="Calibri"/>
              </a:rPr>
              <a:t>máscaras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capturam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essas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variações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em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diferentes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amplitudes</a:t>
            </a:r>
            <a:r>
              <a:rPr lang="de-DE" dirty="0">
                <a:cs typeface="Calibri"/>
              </a:rPr>
              <a:t> e </a:t>
            </a:r>
            <a:r>
              <a:rPr lang="de-DE" dirty="0" err="1">
                <a:cs typeface="Calibri"/>
              </a:rPr>
              <a:t>direções</a:t>
            </a:r>
            <a:r>
              <a:rPr lang="de-DE" dirty="0">
                <a:cs typeface="Calibri"/>
              </a:rPr>
              <a:t>, e </a:t>
            </a:r>
            <a:r>
              <a:rPr lang="de-DE" dirty="0" err="1">
                <a:cs typeface="Calibri"/>
              </a:rPr>
              <a:t>os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valores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que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caracterizam</a:t>
            </a:r>
            <a:r>
              <a:rPr lang="de-DE" dirty="0">
                <a:cs typeface="Calibri"/>
              </a:rPr>
              <a:t> um </a:t>
            </a:r>
            <a:r>
              <a:rPr lang="de-DE" dirty="0" err="1">
                <a:cs typeface="Calibri"/>
              </a:rPr>
              <a:t>certo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tipo</a:t>
            </a:r>
            <a:r>
              <a:rPr lang="de-DE" dirty="0">
                <a:cs typeface="Calibri"/>
              </a:rPr>
              <a:t> de </a:t>
            </a:r>
            <a:r>
              <a:rPr lang="de-DE" dirty="0" err="1">
                <a:cs typeface="Calibri"/>
              </a:rPr>
              <a:t>objeto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são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aprendidas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com</a:t>
            </a:r>
            <a:r>
              <a:rPr lang="de-DE" dirty="0">
                <a:cs typeface="Calibri"/>
              </a:rPr>
              <a:t> um </a:t>
            </a:r>
            <a:r>
              <a:rPr lang="de-DE" dirty="0" err="1">
                <a:cs typeface="Calibri"/>
              </a:rPr>
              <a:t>algoritmo</a:t>
            </a:r>
            <a:r>
              <a:rPr lang="de-DE" dirty="0">
                <a:cs typeface="Calibri"/>
              </a:rPr>
              <a:t> de </a:t>
            </a:r>
            <a:r>
              <a:rPr lang="de-DE" dirty="0" err="1">
                <a:cs typeface="Calibri"/>
              </a:rPr>
              <a:t>aprendizagem</a:t>
            </a:r>
            <a:r>
              <a:rPr lang="de-DE" dirty="0">
                <a:cs typeface="Calibri"/>
              </a:rPr>
              <a:t> de </a:t>
            </a:r>
            <a:r>
              <a:rPr lang="de-DE" dirty="0" err="1">
                <a:cs typeface="Calibri"/>
              </a:rPr>
              <a:t>máquina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para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gerar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vários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classificadores</a:t>
            </a:r>
            <a:r>
              <a:rPr lang="de-DE" dirty="0">
                <a:cs typeface="Calibri"/>
              </a:rPr>
              <a:t> </a:t>
            </a:r>
            <a:endParaRPr lang="en-US">
              <a:cs typeface="Calibri"/>
            </a:endParaRPr>
          </a:p>
          <a:p>
            <a:endParaRPr lang="de-DE" dirty="0">
              <a:cs typeface="Calibri"/>
            </a:endParaRPr>
          </a:p>
        </p:txBody>
      </p:sp>
      <p:pic>
        <p:nvPicPr>
          <p:cNvPr id="4" name="Picture 4" descr="A picture containing woman, hair, photo, clothing&#10;&#10;Description generated with very high confidence">
            <a:extLst>
              <a:ext uri="{FF2B5EF4-FFF2-40B4-BE49-F238E27FC236}">
                <a16:creationId xmlns="" xmlns:a16="http://schemas.microsoft.com/office/drawing/2014/main" id="{3B4D0589-F8A5-4C15-A184-2EE880241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645" y="4059304"/>
            <a:ext cx="6035615" cy="24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99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F413289-3B63-43CE-9D3B-69775156E609}"/>
              </a:ext>
            </a:extLst>
          </p:cNvPr>
          <p:cNvSpPr txBox="1"/>
          <p:nvPr/>
        </p:nvSpPr>
        <p:spPr>
          <a:xfrm>
            <a:off x="6535947" y="1316966"/>
            <a:ext cx="5374256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O </a:t>
            </a:r>
            <a:r>
              <a:rPr lang="en-US" sz="2400" dirty="0" err="1"/>
              <a:t>nome</a:t>
            </a:r>
            <a:r>
              <a:rPr lang="en-US" sz="2400" dirty="0"/>
              <a:t> </a:t>
            </a:r>
            <a:r>
              <a:rPr lang="en-US" sz="2400" dirty="0" err="1"/>
              <a:t>esquisito</a:t>
            </a:r>
            <a:r>
              <a:rPr lang="en-US" sz="2400" dirty="0"/>
              <a:t> </a:t>
            </a:r>
            <a:r>
              <a:rPr lang="en-US" sz="2400" dirty="0" err="1"/>
              <a:t>refere</a:t>
            </a:r>
            <a:r>
              <a:rPr lang="en-US" sz="2400" dirty="0"/>
              <a:t>-se à </a:t>
            </a:r>
            <a:r>
              <a:rPr lang="en-US" sz="2400" dirty="0" err="1"/>
              <a:t>junção</a:t>
            </a:r>
            <a:r>
              <a:rPr lang="en-US" sz="2400" dirty="0"/>
              <a:t> de Pi com Fedora, </a:t>
            </a:r>
            <a:r>
              <a:rPr lang="en-US" sz="2400" dirty="0" err="1"/>
              <a:t>nome</a:t>
            </a:r>
            <a:r>
              <a:rPr lang="en-US" sz="2400" dirty="0"/>
              <a:t> da </a:t>
            </a:r>
            <a:r>
              <a:rPr lang="en-US" sz="2400" dirty="0" err="1"/>
              <a:t>distribuição</a:t>
            </a:r>
            <a:r>
              <a:rPr lang="en-US" sz="2400" dirty="0"/>
              <a:t> Linux da Red Hat </a:t>
            </a: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Um </a:t>
            </a:r>
            <a:r>
              <a:rPr lang="en-US" sz="2400" dirty="0" err="1"/>
              <a:t>recurso</a:t>
            </a:r>
            <a:r>
              <a:rPr lang="en-US" sz="2400" dirty="0"/>
              <a:t> </a:t>
            </a:r>
            <a:r>
              <a:rPr lang="en-US" sz="2400" dirty="0" err="1"/>
              <a:t>bem</a:t>
            </a:r>
            <a:r>
              <a:rPr lang="en-US" sz="2400" dirty="0"/>
              <a:t> </a:t>
            </a:r>
            <a:r>
              <a:rPr lang="en-US" sz="2400" dirty="0" err="1"/>
              <a:t>interessante</a:t>
            </a:r>
            <a:r>
              <a:rPr lang="en-US" sz="2400" dirty="0"/>
              <a:t> do </a:t>
            </a:r>
            <a:r>
              <a:rPr lang="en-US" sz="2400" dirty="0" err="1"/>
              <a:t>Pidora</a:t>
            </a:r>
            <a:r>
              <a:rPr lang="en-US" sz="2400" dirty="0"/>
              <a:t> é o </a:t>
            </a:r>
            <a:r>
              <a:rPr lang="en-US" sz="2400" dirty="0" err="1"/>
              <a:t>chamado</a:t>
            </a:r>
            <a:r>
              <a:rPr lang="en-US" sz="2400" dirty="0"/>
              <a:t> modo Headless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pode</a:t>
            </a:r>
            <a:r>
              <a:rPr lang="en-US" sz="2400" dirty="0"/>
              <a:t> </a:t>
            </a:r>
            <a:r>
              <a:rPr lang="en-US" sz="2400" dirty="0" err="1"/>
              <a:t>significar</a:t>
            </a:r>
            <a:r>
              <a:rPr lang="en-US" sz="2400" dirty="0"/>
              <a:t> um modo </a:t>
            </a:r>
            <a:r>
              <a:rPr lang="en-US" sz="2400" dirty="0" err="1"/>
              <a:t>facilitado</a:t>
            </a:r>
            <a:r>
              <a:rPr lang="en-US" sz="2400" dirty="0"/>
              <a:t> de </a:t>
            </a:r>
            <a:r>
              <a:rPr lang="en-US" sz="2400" dirty="0" err="1"/>
              <a:t>usar</a:t>
            </a:r>
            <a:r>
              <a:rPr lang="en-US" sz="2400" dirty="0"/>
              <a:t> o Raspberry </a:t>
            </a:r>
            <a:r>
              <a:rPr lang="en-US" sz="2400" dirty="0" err="1"/>
              <a:t>na</a:t>
            </a:r>
            <a:r>
              <a:rPr lang="en-US" sz="2400" dirty="0"/>
              <a:t> </a:t>
            </a:r>
            <a:r>
              <a:rPr lang="en-US" sz="2400" dirty="0" err="1"/>
              <a:t>falta</a:t>
            </a:r>
            <a:r>
              <a:rPr lang="en-US" sz="2400" dirty="0"/>
              <a:t> de um monitor </a:t>
            </a:r>
            <a:r>
              <a:rPr lang="en-US" sz="2400" dirty="0" err="1"/>
              <a:t>dedicado</a:t>
            </a:r>
            <a:r>
              <a:rPr lang="en-US" sz="2400" dirty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endParaRPr lang="en-US" sz="240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66D34800-B899-4D46-839F-499F8498F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072" y="254479"/>
            <a:ext cx="9601200" cy="65638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3 - </a:t>
            </a:r>
            <a:r>
              <a:rPr lang="en-US" sz="3600" b="1" dirty="0" err="1"/>
              <a:t>Pidora</a:t>
            </a:r>
          </a:p>
        </p:txBody>
      </p:sp>
      <p:pic>
        <p:nvPicPr>
          <p:cNvPr id="3" name="Picture 3" descr="A close up of a sign&#10;&#10;Description generated with high confidence">
            <a:extLst>
              <a:ext uri="{FF2B5EF4-FFF2-40B4-BE49-F238E27FC236}">
                <a16:creationId xmlns="" xmlns:a16="http://schemas.microsoft.com/office/drawing/2014/main" id="{74B28426-CAE0-4CF7-81A1-D0781590B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947" y="1556320"/>
            <a:ext cx="4367841" cy="26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57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F413289-3B63-43CE-9D3B-69775156E609}"/>
              </a:ext>
            </a:extLst>
          </p:cNvPr>
          <p:cNvSpPr txBox="1"/>
          <p:nvPr/>
        </p:nvSpPr>
        <p:spPr>
          <a:xfrm>
            <a:off x="6535947" y="1316966"/>
            <a:ext cx="5374256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/>
              <a:t>O </a:t>
            </a:r>
            <a:r>
              <a:rPr lang="en-US" sz="2800" dirty="0" err="1"/>
              <a:t>PiPplware</a:t>
            </a:r>
            <a:r>
              <a:rPr lang="en-US" sz="2800" dirty="0"/>
              <a:t> é </a:t>
            </a:r>
            <a:r>
              <a:rPr lang="en-US" sz="2800" dirty="0" err="1"/>
              <a:t>uma</a:t>
            </a:r>
            <a:r>
              <a:rPr lang="en-US" sz="2800" dirty="0"/>
              <a:t> </a:t>
            </a:r>
            <a:r>
              <a:rPr lang="en-US" sz="2800" dirty="0" err="1"/>
              <a:t>distribuição</a:t>
            </a:r>
            <a:r>
              <a:rPr lang="en-US" sz="2800" dirty="0"/>
              <a:t> Linux </a:t>
            </a:r>
            <a:r>
              <a:rPr lang="en-US" sz="2800" dirty="0" err="1"/>
              <a:t>portuguesa</a:t>
            </a:r>
            <a:r>
              <a:rPr lang="en-US" sz="2800" dirty="0"/>
              <a:t> para o Raspberry Pi 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800" dirty="0" err="1"/>
              <a:t>Esta</a:t>
            </a:r>
            <a:r>
              <a:rPr lang="en-US" sz="2800" dirty="0"/>
              <a:t> </a:t>
            </a:r>
            <a:r>
              <a:rPr lang="en-US" sz="2800" dirty="0" err="1"/>
              <a:t>distribuição</a:t>
            </a:r>
            <a:r>
              <a:rPr lang="en-US" sz="2800" dirty="0"/>
              <a:t> </a:t>
            </a:r>
            <a:r>
              <a:rPr lang="en-US" sz="2800" dirty="0" err="1"/>
              <a:t>foi</a:t>
            </a:r>
            <a:r>
              <a:rPr lang="en-US" sz="2800" dirty="0"/>
              <a:t> </a:t>
            </a:r>
            <a:r>
              <a:rPr lang="en-US" sz="2800" dirty="0" err="1"/>
              <a:t>criada</a:t>
            </a:r>
            <a:r>
              <a:rPr lang="en-US" sz="2800" dirty="0"/>
              <a:t> e </a:t>
            </a:r>
            <a:r>
              <a:rPr lang="en-US" sz="2800" dirty="0" err="1"/>
              <a:t>desenvolvida</a:t>
            </a:r>
            <a:r>
              <a:rPr lang="en-US" sz="2800" dirty="0"/>
              <a:t> por </a:t>
            </a:r>
            <a:r>
              <a:rPr lang="en-US" sz="2800" dirty="0" err="1"/>
              <a:t>Diogo</a:t>
            </a:r>
            <a:r>
              <a:rPr lang="en-US" sz="2800" dirty="0"/>
              <a:t> Santos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, </a:t>
            </a:r>
            <a:r>
              <a:rPr lang="en-US" sz="2800" dirty="0" err="1"/>
              <a:t>não</a:t>
            </a:r>
            <a:r>
              <a:rPr lang="en-US" sz="2800" dirty="0"/>
              <a:t> </a:t>
            </a:r>
            <a:r>
              <a:rPr lang="en-US" sz="2800" dirty="0" err="1"/>
              <a:t>sendo</a:t>
            </a:r>
            <a:r>
              <a:rPr lang="en-US" sz="2800" dirty="0"/>
              <a:t> </a:t>
            </a:r>
            <a:r>
              <a:rPr lang="en-US" sz="2800" dirty="0" err="1"/>
              <a:t>necessário</a:t>
            </a:r>
            <a:r>
              <a:rPr lang="en-US" sz="2800" dirty="0"/>
              <a:t> </a:t>
            </a:r>
            <a:r>
              <a:rPr lang="en-US" sz="2800" dirty="0" err="1"/>
              <a:t>muitos</a:t>
            </a:r>
            <a:r>
              <a:rPr lang="en-US" sz="2800" dirty="0"/>
              <a:t> </a:t>
            </a:r>
            <a:r>
              <a:rPr lang="en-US" sz="2800" dirty="0" err="1"/>
              <a:t>conhecimentos</a:t>
            </a:r>
            <a:r>
              <a:rPr lang="en-US" sz="2800" dirty="0"/>
              <a:t> </a:t>
            </a:r>
            <a:r>
              <a:rPr lang="en-US" sz="2800" dirty="0" err="1"/>
              <a:t>técnicos</a:t>
            </a:r>
            <a:r>
              <a:rPr lang="en-US" sz="2800" dirty="0"/>
              <a:t> de Linux </a:t>
            </a:r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marL="285750" indent="-285750">
              <a:buFont typeface="Arial"/>
              <a:buChar char="•"/>
            </a:pPr>
            <a:endParaRPr lang="en-US" sz="280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66D34800-B899-4D46-839F-499F8498F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072" y="254479"/>
            <a:ext cx="9601200" cy="65638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4 - </a:t>
            </a:r>
            <a:r>
              <a:rPr lang="en-US" sz="3600" dirty="0" err="1"/>
              <a:t>PiPplware</a:t>
            </a:r>
            <a:r>
              <a:rPr lang="en-US" sz="3600" dirty="0"/>
              <a:t> </a:t>
            </a:r>
            <a:endParaRPr lang="en-US" sz="3600" b="1" err="1"/>
          </a:p>
        </p:txBody>
      </p:sp>
      <p:pic>
        <p:nvPicPr>
          <p:cNvPr id="3" name="Picture 3" descr="A close up of a logo&#10;&#10;Description generated with high confidence">
            <a:extLst>
              <a:ext uri="{FF2B5EF4-FFF2-40B4-BE49-F238E27FC236}">
                <a16:creationId xmlns="" xmlns:a16="http://schemas.microsoft.com/office/drawing/2014/main" id="{D447E07C-09FB-4D1D-8D01-9D158944F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947" y="1525093"/>
            <a:ext cx="4252822" cy="318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51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966133-1075-4B5C-91CC-08D123297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REFERÊNCIAS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5C32CCE-3EF9-46B2-84DF-C16E48ECB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>
                <a:hlinkClick r:id="rId2"/>
              </a:rPr>
              <a:t>https://www.pyimagesearch.com/2018/06/18/face-recognition-with-opencv-python-and-deep-learning/</a:t>
            </a:r>
          </a:p>
          <a:p>
            <a:pPr marL="383540" indent="-383540"/>
            <a:r>
              <a:rPr lang="en-US">
                <a:hlinkClick r:id="rId3"/>
              </a:rPr>
              <a:t>https://medium.com/@ageitgey/machine-learning-is-fun-part-4-modern-face-recognition-with-deep-learning-c3cffc121d78</a:t>
            </a:r>
          </a:p>
          <a:p>
            <a:pPr marL="383540" indent="-383540"/>
            <a:r>
              <a:rPr lang="en-US">
                <a:hlinkClick r:id="rId4"/>
              </a:rPr>
              <a:t>https://github.com/ageitgey/face_recognition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303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7276155-6FF6-4F4B-9064-F5A06DFBE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Algoritmo</a:t>
            </a:r>
            <a:r>
              <a:rPr lang="en-US" dirty="0">
                <a:cs typeface="Calibri Light"/>
              </a:rPr>
              <a:t> Haar Cascade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26E78BB-F980-4FD6-A0A5-1CEA43180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de-DE" dirty="0">
                <a:cs typeface="Calibri"/>
              </a:rPr>
              <a:t>Uma </a:t>
            </a:r>
            <a:r>
              <a:rPr lang="de-DE" dirty="0" err="1">
                <a:cs typeface="Calibri"/>
              </a:rPr>
              <a:t>vez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que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esses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classificadores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são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produzidos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isto</a:t>
            </a:r>
            <a:r>
              <a:rPr lang="de-DE" dirty="0">
                <a:cs typeface="Calibri"/>
              </a:rPr>
              <a:t> é, </a:t>
            </a:r>
            <a:r>
              <a:rPr lang="de-DE" dirty="0" err="1">
                <a:cs typeface="Calibri"/>
              </a:rPr>
              <a:t>treinados</a:t>
            </a:r>
            <a:r>
              <a:rPr lang="de-DE" dirty="0">
                <a:cs typeface="Calibri"/>
              </a:rPr>
              <a:t> a </a:t>
            </a:r>
            <a:r>
              <a:rPr lang="de-DE" dirty="0" err="1">
                <a:cs typeface="Calibri"/>
              </a:rPr>
              <a:t>partir</a:t>
            </a:r>
            <a:r>
              <a:rPr lang="de-DE" dirty="0">
                <a:cs typeface="Calibri"/>
              </a:rPr>
              <a:t> de </a:t>
            </a:r>
            <a:r>
              <a:rPr lang="de-DE" dirty="0" err="1">
                <a:cs typeface="Calibri"/>
              </a:rPr>
              <a:t>imagens</a:t>
            </a:r>
            <a:r>
              <a:rPr lang="de-DE" dirty="0">
                <a:cs typeface="Calibri"/>
              </a:rPr>
              <a:t> de </a:t>
            </a:r>
            <a:r>
              <a:rPr lang="de-DE" dirty="0" err="1">
                <a:cs typeface="Calibri"/>
              </a:rPr>
              <a:t>exemplo</a:t>
            </a:r>
            <a:r>
              <a:rPr lang="de-DE" dirty="0">
                <a:cs typeface="Calibri"/>
              </a:rPr>
              <a:t>, </a:t>
            </a:r>
            <a:r>
              <a:rPr lang="de-DE" dirty="0" err="1">
                <a:cs typeface="Calibri"/>
              </a:rPr>
              <a:t>ele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encontra</a:t>
            </a:r>
            <a:r>
              <a:rPr lang="de-DE" dirty="0">
                <a:cs typeface="Calibri"/>
              </a:rPr>
              <a:t> o </a:t>
            </a:r>
            <a:r>
              <a:rPr lang="de-DE" dirty="0" err="1">
                <a:cs typeface="Calibri"/>
              </a:rPr>
              <a:t>objeto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em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uma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nova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imagem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executando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os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vários</a:t>
            </a:r>
            <a:r>
              <a:rPr lang="de-DE" dirty="0">
                <a:cs typeface="Calibri"/>
              </a:rPr>
              <a:t> mini </a:t>
            </a:r>
            <a:r>
              <a:rPr lang="de-DE" dirty="0" err="1">
                <a:cs typeface="Calibri"/>
              </a:rPr>
              <a:t>classificadores</a:t>
            </a:r>
            <a:r>
              <a:rPr lang="de-DE" dirty="0">
                <a:cs typeface="Calibri"/>
              </a:rPr>
              <a:t> "</a:t>
            </a:r>
            <a:r>
              <a:rPr lang="de-DE" dirty="0" err="1">
                <a:cs typeface="Calibri"/>
              </a:rPr>
              <a:t>em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cascata</a:t>
            </a:r>
            <a:r>
              <a:rPr lang="de-DE" dirty="0">
                <a:cs typeface="Calibri"/>
              </a:rPr>
              <a:t>" </a:t>
            </a:r>
          </a:p>
          <a:p>
            <a:pPr algn="just"/>
            <a:endParaRPr lang="de-DE" dirty="0">
              <a:cs typeface="Calibri"/>
            </a:endParaRPr>
          </a:p>
        </p:txBody>
      </p:sp>
      <p:pic>
        <p:nvPicPr>
          <p:cNvPr id="4" name="Picture 4" descr="A picture containing wall&#10;&#10;Description generated with high confidence">
            <a:extLst>
              <a:ext uri="{FF2B5EF4-FFF2-40B4-BE49-F238E27FC236}">
                <a16:creationId xmlns="" xmlns:a16="http://schemas.microsoft.com/office/drawing/2014/main" id="{298ADE25-C798-40E4-A8B9-9C1C64951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0475" y="3248808"/>
            <a:ext cx="4727276" cy="300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365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="" xmlns:a16="http://schemas.microsoft.com/office/drawing/2014/main" id="{2CAB331D-C4D6-4F40-BD5E-7CFDA1F7196C}"/>
              </a:ext>
            </a:extLst>
          </p:cNvPr>
          <p:cNvSpPr txBox="1"/>
          <p:nvPr/>
        </p:nvSpPr>
        <p:spPr>
          <a:xfrm>
            <a:off x="5514623" y="180621"/>
            <a:ext cx="5889977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b="1" dirty="0">
                <a:cs typeface="Calibri"/>
              </a:rPr>
              <a:t>Identificação de rostos de Peixes </a:t>
            </a:r>
          </a:p>
        </p:txBody>
      </p:sp>
      <p:pic>
        <p:nvPicPr>
          <p:cNvPr id="13" name="Imagem 13" descr="Uma imagem contendo pizza&#10;&#10;Descrição gerada com alta confiança">
            <a:extLst>
              <a:ext uri="{FF2B5EF4-FFF2-40B4-BE49-F238E27FC236}">
                <a16:creationId xmlns="" xmlns:a16="http://schemas.microsoft.com/office/drawing/2014/main" id="{696C6E9A-08A6-4863-AAC4-2BBA28D2C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266" y="3553"/>
            <a:ext cx="5579533" cy="6850894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="" xmlns:a16="http://schemas.microsoft.com/office/drawing/2014/main" id="{6238FE69-9A62-473D-BA84-BD1A739C3969}"/>
              </a:ext>
            </a:extLst>
          </p:cNvPr>
          <p:cNvSpPr txBox="1"/>
          <p:nvPr/>
        </p:nvSpPr>
        <p:spPr>
          <a:xfrm>
            <a:off x="5713942" y="1099607"/>
            <a:ext cx="4323644" cy="34163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Evitar epidemias de piolhos do mar – parasitas marinhos que podem dar prejuízos de bilhões para criadores de salmão</a:t>
            </a: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As câmeras são capazes de fazer uma varredura tridimensional das cabeças dos peixes e identificá-los por meio de elementos que os tornem únicos</a:t>
            </a: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Os peixes que estiverem com piolhos do mar serão prontamente retirados do convívio com os outros e tratados devidamente.</a:t>
            </a:r>
          </a:p>
        </p:txBody>
      </p:sp>
    </p:spTree>
    <p:extLst>
      <p:ext uri="{BB962C8B-B14F-4D97-AF65-F5344CB8AC3E}">
        <p14:creationId xmlns:p14="http://schemas.microsoft.com/office/powerpoint/2010/main" val="3019188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 descr="Uma imagem contendo pessoa, interior, escovando, dentes&#10;&#10;Descrição gerada com muito alta confiança">
            <a:extLst>
              <a:ext uri="{FF2B5EF4-FFF2-40B4-BE49-F238E27FC236}">
                <a16:creationId xmlns="" xmlns:a16="http://schemas.microsoft.com/office/drawing/2014/main" id="{2C7B2DB6-230F-4F30-8ECE-8121179E8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22" y="-2579"/>
            <a:ext cx="5537199" cy="680671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="" xmlns:a16="http://schemas.microsoft.com/office/drawing/2014/main" id="{75C223BF-256B-40DB-B2A6-6D6AD14FDE37}"/>
              </a:ext>
            </a:extLst>
          </p:cNvPr>
          <p:cNvSpPr txBox="1"/>
          <p:nvPr/>
        </p:nvSpPr>
        <p:spPr>
          <a:xfrm>
            <a:off x="5514623" y="180621"/>
            <a:ext cx="5889977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b="1" dirty="0">
                <a:cs typeface="Calibri"/>
              </a:rPr>
              <a:t>" Desafio dos 10 anos"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="" xmlns:a16="http://schemas.microsoft.com/office/drawing/2014/main" id="{3258E47B-7F25-4742-B1D8-DDC93AB82122}"/>
              </a:ext>
            </a:extLst>
          </p:cNvPr>
          <p:cNvSpPr txBox="1"/>
          <p:nvPr/>
        </p:nvSpPr>
        <p:spPr>
          <a:xfrm>
            <a:off x="5713942" y="1099607"/>
            <a:ext cx="4323644" cy="36933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Desafio dos 10 anos, em que as pessoas devem compartilhar uma foto atual ao lado de uma imagem de 2009, para fazer um comparativo.</a:t>
            </a: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Kate O'Neill, fundadora da KO Insights e escritora do livro Tech </a:t>
            </a:r>
            <a:r>
              <a:rPr lang="pt-BR" dirty="0" err="1">
                <a:cs typeface="Calibri"/>
              </a:rPr>
              <a:t>Humanist</a:t>
            </a:r>
            <a:r>
              <a:rPr lang="pt-BR" dirty="0">
                <a:cs typeface="Calibri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Segundo O'Neill, esse tipo de sistema pode utilizar as imagens não apenas para identificar o rosto do usuário, mas também para aprender sobre progressão de idade e características ligadas ao envelhecimento.</a:t>
            </a:r>
          </a:p>
          <a:p>
            <a:pPr marL="285750" indent="-285750">
              <a:buFont typeface="Arial"/>
              <a:buChar char="•"/>
            </a:pP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0642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="" xmlns:a16="http://schemas.microsoft.com/office/drawing/2014/main" id="{75C223BF-256B-40DB-B2A6-6D6AD14FDE37}"/>
              </a:ext>
            </a:extLst>
          </p:cNvPr>
          <p:cNvSpPr txBox="1"/>
          <p:nvPr/>
        </p:nvSpPr>
        <p:spPr>
          <a:xfrm>
            <a:off x="595383" y="469988"/>
            <a:ext cx="5889977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b="1" dirty="0"/>
              <a:t>Modulo </a:t>
            </a:r>
            <a:r>
              <a:rPr lang="pt-BR" b="1" err="1"/>
              <a:t>Camera</a:t>
            </a:r>
            <a:r>
              <a:rPr lang="pt-BR" b="1" dirty="0"/>
              <a:t> P/ </a:t>
            </a:r>
            <a:r>
              <a:rPr lang="pt-BR" b="1" err="1"/>
              <a:t>Raspberry</a:t>
            </a:r>
            <a:r>
              <a:rPr lang="pt-BR" b="1" dirty="0"/>
              <a:t> </a:t>
            </a:r>
            <a:r>
              <a:rPr lang="pt-BR" b="1" err="1"/>
              <a:t>Pi</a:t>
            </a:r>
            <a:r>
              <a:rPr lang="pt-BR" b="1" dirty="0"/>
              <a:t> 5mp + Cabo Flat</a:t>
            </a:r>
            <a:endParaRPr lang="pt-BR" b="1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="" xmlns:a16="http://schemas.microsoft.com/office/drawing/2014/main" id="{3258E47B-7F25-4742-B1D8-DDC93AB82122}"/>
              </a:ext>
            </a:extLst>
          </p:cNvPr>
          <p:cNvSpPr txBox="1"/>
          <p:nvPr/>
        </p:nvSpPr>
        <p:spPr>
          <a:xfrm>
            <a:off x="3910221" y="1360037"/>
            <a:ext cx="4323644" cy="286232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Resolução para imagens: 2592x1944</a:t>
            </a:r>
            <a:endParaRPr lang="pt-BR" dirty="0"/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Vídeo:</a:t>
            </a:r>
          </a:p>
          <a:p>
            <a:pPr marL="742950" lvl="1" indent="-285750">
              <a:buFont typeface="Arial"/>
              <a:buChar char="•"/>
            </a:pPr>
            <a:r>
              <a:rPr lang="pt-BR" dirty="0">
                <a:cs typeface="Calibri"/>
              </a:rPr>
              <a:t>1080p 30fps</a:t>
            </a:r>
          </a:p>
          <a:p>
            <a:pPr marL="742950" lvl="1" indent="-285750">
              <a:buFont typeface="Arial"/>
              <a:buChar char="•"/>
            </a:pPr>
            <a:r>
              <a:rPr lang="pt-BR" dirty="0">
                <a:cs typeface="Calibri"/>
              </a:rPr>
              <a:t>720p 60fps</a:t>
            </a:r>
          </a:p>
          <a:p>
            <a:pPr marL="742950" lvl="1" indent="-285750">
              <a:buFont typeface="Arial"/>
              <a:buChar char="•"/>
            </a:pPr>
            <a:r>
              <a:rPr lang="pt-BR" dirty="0">
                <a:cs typeface="Calibri"/>
              </a:rPr>
              <a:t>640x480 90fps</a:t>
            </a: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Campo de Visão: 2,0 x 1,33 m, a 2 m</a:t>
            </a:r>
          </a:p>
          <a:p>
            <a:pPr marL="285750" indent="-285750">
              <a:buFont typeface="Arial"/>
              <a:buChar char="•"/>
            </a:pPr>
            <a:endParaRPr lang="pt-BR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R$ 50,00 + frete</a:t>
            </a:r>
          </a:p>
          <a:p>
            <a:pPr marL="285750" indent="-285750">
              <a:buFont typeface="Arial"/>
              <a:buChar char="•"/>
            </a:pPr>
            <a:endParaRPr lang="pt-BR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pt-BR" dirty="0">
              <a:cs typeface="Calibri"/>
            </a:endParaRPr>
          </a:p>
        </p:txBody>
      </p:sp>
      <p:pic>
        <p:nvPicPr>
          <p:cNvPr id="2" name="Imagem 2" descr="Uma imagem contendo equipamentos eletrônicos&#10;&#10;Descrição gerada com muito alta confiança">
            <a:extLst>
              <a:ext uri="{FF2B5EF4-FFF2-40B4-BE49-F238E27FC236}">
                <a16:creationId xmlns="" xmlns:a16="http://schemas.microsoft.com/office/drawing/2014/main" id="{6525521F-1FA4-46D0-B59B-3F733F6D9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817" y="2134565"/>
            <a:ext cx="2743200" cy="2743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="" xmlns:a16="http://schemas.microsoft.com/office/drawing/2014/main" id="{13A1DBF5-DE86-458F-9BEF-8F87E18F4FB7}"/>
              </a:ext>
            </a:extLst>
          </p:cNvPr>
          <p:cNvSpPr txBox="1"/>
          <p:nvPr/>
        </p:nvSpPr>
        <p:spPr>
          <a:xfrm>
            <a:off x="3856299" y="4164956"/>
            <a:ext cx="4884516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dirty="0">
                <a:hlinkClick r:id="rId3"/>
              </a:rPr>
              <a:t>https://github.com/jrosebr1/imutils</a:t>
            </a:r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="" xmlns:a16="http://schemas.microsoft.com/office/drawing/2014/main" id="{9B2ABA48-7A6C-4CB8-BF4C-420BF4DFCCA8}"/>
              </a:ext>
            </a:extLst>
          </p:cNvPr>
          <p:cNvSpPr txBox="1"/>
          <p:nvPr/>
        </p:nvSpPr>
        <p:spPr>
          <a:xfrm>
            <a:off x="3854490" y="4597198"/>
            <a:ext cx="6524263" cy="147732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/>
              <a:t>"A series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convenience</a:t>
            </a:r>
            <a:r>
              <a:rPr lang="pt-BR" dirty="0"/>
              <a:t> </a:t>
            </a:r>
            <a:r>
              <a:rPr lang="pt-BR" dirty="0" err="1"/>
              <a:t>functions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make basic image processing functions such as translation, rotation, resizing, skeletonization, and displaying </a:t>
            </a:r>
            <a:r>
              <a:rPr lang="pt-BR" dirty="0" err="1"/>
              <a:t>Matplotlib</a:t>
            </a:r>
            <a:r>
              <a:rPr lang="pt-BR" dirty="0"/>
              <a:t> </a:t>
            </a:r>
            <a:r>
              <a:rPr lang="pt-BR" dirty="0" err="1"/>
              <a:t>images</a:t>
            </a:r>
            <a:r>
              <a:rPr lang="pt-BR" dirty="0"/>
              <a:t> </a:t>
            </a:r>
            <a:r>
              <a:rPr lang="pt-BR" dirty="0" err="1"/>
              <a:t>easier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OpenCV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 </a:t>
            </a:r>
            <a:r>
              <a:rPr lang="pt-BR" b="1" i="1" dirty="0" err="1"/>
              <a:t>both</a:t>
            </a:r>
            <a:r>
              <a:rPr lang="pt-BR" dirty="0"/>
              <a:t> Python 2.7 </a:t>
            </a:r>
            <a:r>
              <a:rPr lang="pt-BR" dirty="0" err="1"/>
              <a:t>and</a:t>
            </a:r>
            <a:r>
              <a:rPr lang="pt-BR" dirty="0"/>
              <a:t> Python 3."</a:t>
            </a:r>
          </a:p>
          <a:p>
            <a:endParaRPr lang="pt-BR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="" xmlns:a16="http://schemas.microsoft.com/office/drawing/2014/main" id="{41A7BB18-0248-4290-B2F1-DD50ACCE1820}"/>
              </a:ext>
            </a:extLst>
          </p:cNvPr>
          <p:cNvSpPr txBox="1"/>
          <p:nvPr/>
        </p:nvSpPr>
        <p:spPr>
          <a:xfrm>
            <a:off x="914400" y="5119868"/>
            <a:ext cx="2743200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400" i="1" dirty="0"/>
              <a:t>É possível usar uma câmera USB</a:t>
            </a:r>
            <a:r>
              <a:rPr lang="pt-BR" sz="1400" i="1" dirty="0">
                <a:cs typeface="Calibri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971570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="" xmlns:a16="http://schemas.microsoft.com/office/drawing/2014/main" id="{75C223BF-256B-40DB-B2A6-6D6AD14FDE37}"/>
              </a:ext>
            </a:extLst>
          </p:cNvPr>
          <p:cNvSpPr txBox="1"/>
          <p:nvPr/>
        </p:nvSpPr>
        <p:spPr>
          <a:xfrm>
            <a:off x="682193" y="1830013"/>
            <a:ext cx="5889977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b="1" dirty="0"/>
              <a:t>Micro SD 16 GB </a:t>
            </a:r>
            <a:r>
              <a:rPr lang="pt-BR" b="1" dirty="0" err="1"/>
              <a:t>Sandisk</a:t>
            </a:r>
            <a:r>
              <a:rPr lang="pt-BR" b="1" dirty="0"/>
              <a:t> </a:t>
            </a:r>
            <a:r>
              <a:rPr lang="pt-BR" b="1" dirty="0" err="1"/>
              <a:t>Class</a:t>
            </a:r>
            <a:r>
              <a:rPr lang="pt-BR" b="1" dirty="0"/>
              <a:t> 10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="" xmlns:a16="http://schemas.microsoft.com/office/drawing/2014/main" id="{3258E47B-7F25-4742-B1D8-DDC93AB82122}"/>
              </a:ext>
            </a:extLst>
          </p:cNvPr>
          <p:cNvSpPr txBox="1"/>
          <p:nvPr/>
        </p:nvSpPr>
        <p:spPr>
          <a:xfrm>
            <a:off x="4025968" y="2710417"/>
            <a:ext cx="6378150" cy="203132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" dirty="0">
                <a:cs typeface="Calibri"/>
              </a:rPr>
              <a:t>16GB</a:t>
            </a:r>
            <a:endParaRPr lang="pt-BR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" dirty="0">
                <a:cs typeface="Calibri"/>
              </a:rPr>
              <a:t>Class 10</a:t>
            </a:r>
            <a:endParaRPr lang="pt-BR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" dirty="0" err="1">
                <a:cs typeface="Calibri"/>
              </a:rPr>
              <a:t>Até</a:t>
            </a:r>
            <a:r>
              <a:rPr lang="en" dirty="0">
                <a:cs typeface="Calibri"/>
              </a:rPr>
              <a:t> 40 Mb/s de </a:t>
            </a:r>
            <a:r>
              <a:rPr lang="en" dirty="0" err="1">
                <a:cs typeface="Calibri"/>
              </a:rPr>
              <a:t>leitura</a:t>
            </a:r>
            <a:endParaRPr lang="pt-BR" dirty="0" err="1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" dirty="0">
                <a:cs typeface="Calibri"/>
              </a:rPr>
              <a:t>R$ 21,24 + </a:t>
            </a:r>
            <a:r>
              <a:rPr lang="en" dirty="0" err="1">
                <a:cs typeface="Calibri"/>
              </a:rPr>
              <a:t>frete</a:t>
            </a:r>
            <a:r>
              <a:rPr lang="en" dirty="0">
                <a:cs typeface="Calibri"/>
              </a:rPr>
              <a:t> (Americanas)</a:t>
            </a:r>
          </a:p>
          <a:p>
            <a:pPr marL="285750" indent="-285750">
              <a:buFont typeface="Arial"/>
              <a:buChar char="•"/>
            </a:pPr>
            <a:endParaRPr lang="pt-BR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pt-BR" dirty="0">
              <a:cs typeface="Calibri" panose="020F0502020204030204"/>
            </a:endParaRPr>
          </a:p>
        </p:txBody>
      </p:sp>
      <p:pic>
        <p:nvPicPr>
          <p:cNvPr id="3" name="Imagem 3">
            <a:extLst>
              <a:ext uri="{FF2B5EF4-FFF2-40B4-BE49-F238E27FC236}">
                <a16:creationId xmlns="" xmlns:a16="http://schemas.microsoft.com/office/drawing/2014/main" id="{54EE38F2-F3CC-48EC-8028-F0426F7EE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906" y="227924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96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="" xmlns:a16="http://schemas.microsoft.com/office/drawing/2014/main" id="{75C223BF-256B-40DB-B2A6-6D6AD14FDE37}"/>
              </a:ext>
            </a:extLst>
          </p:cNvPr>
          <p:cNvSpPr txBox="1"/>
          <p:nvPr/>
        </p:nvSpPr>
        <p:spPr>
          <a:xfrm>
            <a:off x="5456750" y="624317"/>
            <a:ext cx="5889977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b="1" dirty="0">
                <a:cs typeface="Calibri"/>
              </a:rPr>
              <a:t>Considerações</a:t>
            </a:r>
            <a:endParaRPr lang="pt-BR">
              <a:cs typeface="Calibri" panose="020F0502020204030204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="" xmlns:a16="http://schemas.microsoft.com/office/drawing/2014/main" id="{3258E47B-7F25-4742-B1D8-DDC93AB82122}"/>
              </a:ext>
            </a:extLst>
          </p:cNvPr>
          <p:cNvSpPr txBox="1"/>
          <p:nvPr/>
        </p:nvSpPr>
        <p:spPr>
          <a:xfrm>
            <a:off x="6234803" y="1456493"/>
            <a:ext cx="4323644" cy="36933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Processo complexo para se realizar em um </a:t>
            </a:r>
            <a:r>
              <a:rPr lang="pt-BR" dirty="0" err="1">
                <a:cs typeface="Calibri"/>
              </a:rPr>
              <a:t>Raspberry</a:t>
            </a:r>
            <a:r>
              <a:rPr lang="pt-BR" dirty="0">
                <a:cs typeface="Calibri"/>
              </a:rPr>
              <a:t> </a:t>
            </a:r>
            <a:r>
              <a:rPr lang="pt-BR" dirty="0" err="1">
                <a:cs typeface="Calibri"/>
              </a:rPr>
              <a:t>Pi</a:t>
            </a: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Quanto mais pessoas (imagens) para reconhecer, mais devagar o algoritmo</a:t>
            </a: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Com 3 pessoas:  1 ~ 2 FPS</a:t>
            </a: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Com otimização, no máximo 8 FPS</a:t>
            </a:r>
          </a:p>
          <a:p>
            <a:endParaRPr lang="pt-BR" dirty="0">
              <a:cs typeface="Calibri"/>
            </a:endParaRPr>
          </a:p>
          <a:p>
            <a:r>
              <a:rPr lang="pt-BR" dirty="0">
                <a:cs typeface="Calibri"/>
              </a:rPr>
              <a:t>Como melhorar:</a:t>
            </a:r>
          </a:p>
          <a:p>
            <a:endParaRPr lang="pt-BR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dirty="0">
                <a:cs typeface="Calibri"/>
              </a:rPr>
              <a:t>Ao invés de reconhecer com captura de vídeo em tempo real, </a:t>
            </a:r>
            <a:r>
              <a:rPr lang="pt-BR" dirty="0" err="1">
                <a:cs typeface="Calibri"/>
              </a:rPr>
              <a:t>tira</a:t>
            </a:r>
            <a:r>
              <a:rPr lang="pt-BR" dirty="0">
                <a:cs typeface="Calibri"/>
              </a:rPr>
              <a:t> uma foto e faz o reconhecimento da foto.</a:t>
            </a:r>
          </a:p>
          <a:p>
            <a:pPr marL="285750" indent="-285750">
              <a:buFont typeface="Arial"/>
              <a:buChar char="•"/>
            </a:pPr>
            <a:endParaRPr lang="pt-BR" dirty="0">
              <a:cs typeface="Calibri"/>
            </a:endParaRPr>
          </a:p>
        </p:txBody>
      </p:sp>
      <p:pic>
        <p:nvPicPr>
          <p:cNvPr id="2" name="Imagem 2" descr="Uma imagem contendo captura de tela&#10;&#10;Descrição gerada com muito alta confiança">
            <a:extLst>
              <a:ext uri="{FF2B5EF4-FFF2-40B4-BE49-F238E27FC236}">
                <a16:creationId xmlns="" xmlns:a16="http://schemas.microsoft.com/office/drawing/2014/main" id="{5408C4E9-7D51-4EC0-A953-691B0854D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4" y="1872534"/>
            <a:ext cx="5627225" cy="2987541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="" xmlns:a16="http://schemas.microsoft.com/office/drawing/2014/main" id="{53337BAA-400F-401E-A380-715678691E0F}"/>
              </a:ext>
            </a:extLst>
          </p:cNvPr>
          <p:cNvSpPr txBox="1"/>
          <p:nvPr/>
        </p:nvSpPr>
        <p:spPr>
          <a:xfrm>
            <a:off x="343503" y="6179072"/>
            <a:ext cx="1155924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Referência: </a:t>
            </a:r>
            <a:r>
              <a:rPr lang="pt-BR" dirty="0">
                <a:hlinkClick r:id="rId3"/>
              </a:rPr>
              <a:t>https://www.pyimagesearch.com/2018/06/25/raspberry-pi-face-recognition/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8038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9ECB0E0D-AC1B-4E83-84EA-237BFA20636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D6DCB3B1-E1A7-4510-831B-77C8EFF566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="" xmlns:a16="http://schemas.microsoft.com/office/drawing/2014/main" id="{10132A3B-10CF-4EEB-BA1F-A63D2ED61D7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="" xmlns:a16="http://schemas.microsoft.com/office/drawing/2014/main" id="{014E52ED-3C51-46E6-BE4B-14FFAB2C3DB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78521" y="1480930"/>
            <a:ext cx="5751537" cy="3848521"/>
          </a:xfrm>
        </p:spPr>
        <p:txBody>
          <a:bodyPr anchor="ctr">
            <a:normAutofit/>
          </a:bodyPr>
          <a:lstStyle/>
          <a:p>
            <a:pPr algn="r"/>
            <a:r>
              <a:rPr lang="en-US" sz="5100"/>
              <a:t>Reconhecimento facial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19870" y="1480929"/>
            <a:ext cx="2593610" cy="38485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err="1"/>
              <a:t>Utilizando</a:t>
            </a:r>
            <a:r>
              <a:rPr lang="en-US"/>
              <a:t> OpenCV + Python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6116DDC6-8F07-46CC-8751-E5C9346B2A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7674964" y="2388358"/>
            <a:ext cx="0" cy="1856096"/>
          </a:xfrm>
          <a:prstGeom prst="line">
            <a:avLst/>
          </a:prstGeom>
          <a:ln w="25400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2964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554</Words>
  <Application>Microsoft Office PowerPoint</Application>
  <PresentationFormat>Custom</PresentationFormat>
  <Paragraphs>86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Tema do Office</vt:lpstr>
      <vt:lpstr>ETAPA 1 – VISÃO NOITE </vt:lpstr>
      <vt:lpstr>Algoritmo Haar Cascade</vt:lpstr>
      <vt:lpstr>Algoritmo Haar Cascade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Reconhecimento facial</vt:lpstr>
      <vt:lpstr>PASSOS</vt:lpstr>
      <vt:lpstr>1o. Passo: encontrando os rostos utilizando HOG</vt:lpstr>
      <vt:lpstr>PowerPoint Presentation</vt:lpstr>
      <vt:lpstr>2o. Passo: centralizando as faces</vt:lpstr>
      <vt:lpstr>3o. Passo – Analisando e codificando </vt:lpstr>
      <vt:lpstr>PowerPoint Presentation</vt:lpstr>
      <vt:lpstr>PowerPoint Presentation</vt:lpstr>
      <vt:lpstr>4o. Passo – Reconhecendo as pessoas </vt:lpstr>
      <vt:lpstr>1 – Raspbain </vt:lpstr>
      <vt:lpstr>2 - Ubuntu</vt:lpstr>
      <vt:lpstr>3 - Pidora</vt:lpstr>
      <vt:lpstr>4 - PiPplware </vt:lpstr>
      <vt:lpstr>REFERÊNCIAS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Como funci</dc:title>
  <dc:creator>mario marques</dc:creator>
  <cp:lastModifiedBy>mario marques</cp:lastModifiedBy>
  <cp:revision>265</cp:revision>
  <dcterms:created xsi:type="dcterms:W3CDTF">2012-07-30T23:50:35Z</dcterms:created>
  <dcterms:modified xsi:type="dcterms:W3CDTF">2019-04-21T19:25:57Z</dcterms:modified>
</cp:coreProperties>
</file>

<file path=docProps/thumbnail.jpeg>
</file>